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141"/>
  </p:handoutMasterIdLst>
  <p:sldIdLst>
    <p:sldId id="273" r:id="rId3"/>
    <p:sldId id="274" r:id="rId4"/>
    <p:sldId id="275" r:id="rId5"/>
    <p:sldId id="1656" r:id="rId6"/>
    <p:sldId id="276" r:id="rId7"/>
    <p:sldId id="277" r:id="rId8"/>
    <p:sldId id="258" r:id="rId9"/>
    <p:sldId id="280" r:id="rId10"/>
    <p:sldId id="1417" r:id="rId11"/>
    <p:sldId id="1418" r:id="rId12"/>
    <p:sldId id="1419" r:id="rId13"/>
    <p:sldId id="1420" r:id="rId14"/>
    <p:sldId id="1421" r:id="rId15"/>
    <p:sldId id="1422" r:id="rId16"/>
    <p:sldId id="1423" r:id="rId17"/>
    <p:sldId id="1424" r:id="rId18"/>
    <p:sldId id="1425" r:id="rId19"/>
    <p:sldId id="1536" r:id="rId20"/>
    <p:sldId id="1537" r:id="rId21"/>
    <p:sldId id="1538" r:id="rId22"/>
    <p:sldId id="1539" r:id="rId23"/>
    <p:sldId id="1540" r:id="rId24"/>
    <p:sldId id="1541" r:id="rId25"/>
    <p:sldId id="1542" r:id="rId26"/>
    <p:sldId id="1543" r:id="rId27"/>
    <p:sldId id="1544" r:id="rId28"/>
    <p:sldId id="1545" r:id="rId29"/>
    <p:sldId id="259" r:id="rId30"/>
    <p:sldId id="290" r:id="rId31"/>
    <p:sldId id="291" r:id="rId32"/>
    <p:sldId id="292" r:id="rId33"/>
    <p:sldId id="293" r:id="rId34"/>
    <p:sldId id="294" r:id="rId35"/>
    <p:sldId id="295" r:id="rId36"/>
    <p:sldId id="296" r:id="rId37"/>
    <p:sldId id="1426" r:id="rId38"/>
    <p:sldId id="1427" r:id="rId39"/>
    <p:sldId id="1436" r:id="rId40"/>
    <p:sldId id="1432" r:id="rId41"/>
    <p:sldId id="1433" r:id="rId42"/>
    <p:sldId id="1434" r:id="rId43"/>
    <p:sldId id="1435" r:id="rId44"/>
    <p:sldId id="1438" r:id="rId45"/>
    <p:sldId id="1428" r:id="rId46"/>
    <p:sldId id="307" r:id="rId47"/>
    <p:sldId id="1200" r:id="rId48"/>
    <p:sldId id="983" r:id="rId49"/>
    <p:sldId id="1201" r:id="rId50"/>
    <p:sldId id="1202" r:id="rId51"/>
    <p:sldId id="308" r:id="rId52"/>
    <p:sldId id="324" r:id="rId53"/>
    <p:sldId id="326" r:id="rId54"/>
    <p:sldId id="579" r:id="rId55"/>
    <p:sldId id="309" r:id="rId56"/>
    <p:sldId id="580" r:id="rId57"/>
    <p:sldId id="1429" r:id="rId58"/>
    <p:sldId id="327" r:id="rId60"/>
    <p:sldId id="780" r:id="rId61"/>
    <p:sldId id="781" r:id="rId62"/>
    <p:sldId id="782" r:id="rId63"/>
    <p:sldId id="311" r:id="rId64"/>
    <p:sldId id="328" r:id="rId65"/>
    <p:sldId id="314" r:id="rId66"/>
    <p:sldId id="269" r:id="rId67"/>
    <p:sldId id="330" r:id="rId68"/>
    <p:sldId id="315" r:id="rId69"/>
    <p:sldId id="785" r:id="rId70"/>
    <p:sldId id="786" r:id="rId71"/>
    <p:sldId id="787" r:id="rId72"/>
    <p:sldId id="788" r:id="rId73"/>
    <p:sldId id="789" r:id="rId74"/>
    <p:sldId id="1196" r:id="rId75"/>
    <p:sldId id="1197" r:id="rId76"/>
    <p:sldId id="1198" r:id="rId77"/>
    <p:sldId id="1431" r:id="rId78"/>
    <p:sldId id="317" r:id="rId79"/>
    <p:sldId id="434" r:id="rId80"/>
    <p:sldId id="318" r:id="rId81"/>
    <p:sldId id="331" r:id="rId82"/>
    <p:sldId id="332" r:id="rId83"/>
    <p:sldId id="333" r:id="rId84"/>
    <p:sldId id="435" r:id="rId85"/>
    <p:sldId id="319" r:id="rId86"/>
    <p:sldId id="576" r:id="rId87"/>
    <p:sldId id="436" r:id="rId88"/>
    <p:sldId id="320" r:id="rId89"/>
    <p:sldId id="321" r:id="rId90"/>
    <p:sldId id="322" r:id="rId91"/>
    <p:sldId id="1199" r:id="rId92"/>
    <p:sldId id="337" r:id="rId93"/>
    <p:sldId id="338" r:id="rId94"/>
    <p:sldId id="443" r:id="rId95"/>
    <p:sldId id="1440" r:id="rId96"/>
    <p:sldId id="531" r:id="rId97"/>
    <p:sldId id="559" r:id="rId98"/>
    <p:sldId id="532" r:id="rId99"/>
    <p:sldId id="555" r:id="rId100"/>
    <p:sldId id="556" r:id="rId101"/>
    <p:sldId id="557" r:id="rId102"/>
    <p:sldId id="558" r:id="rId103"/>
    <p:sldId id="533" r:id="rId104"/>
    <p:sldId id="534" r:id="rId105"/>
    <p:sldId id="535" r:id="rId106"/>
    <p:sldId id="536" r:id="rId107"/>
    <p:sldId id="537" r:id="rId108"/>
    <p:sldId id="563" r:id="rId109"/>
    <p:sldId id="565" r:id="rId110"/>
    <p:sldId id="564" r:id="rId111"/>
    <p:sldId id="538" r:id="rId112"/>
    <p:sldId id="539" r:id="rId113"/>
    <p:sldId id="540" r:id="rId114"/>
    <p:sldId id="541" r:id="rId115"/>
    <p:sldId id="542" r:id="rId116"/>
    <p:sldId id="543" r:id="rId117"/>
    <p:sldId id="566" r:id="rId118"/>
    <p:sldId id="544" r:id="rId119"/>
    <p:sldId id="1441" r:id="rId120"/>
    <p:sldId id="545" r:id="rId121"/>
    <p:sldId id="567" r:id="rId122"/>
    <p:sldId id="568" r:id="rId123"/>
    <p:sldId id="1445" r:id="rId124"/>
    <p:sldId id="546" r:id="rId125"/>
    <p:sldId id="569" r:id="rId126"/>
    <p:sldId id="1444" r:id="rId127"/>
    <p:sldId id="570" r:id="rId128"/>
    <p:sldId id="548" r:id="rId129"/>
    <p:sldId id="549" r:id="rId130"/>
    <p:sldId id="572" r:id="rId131"/>
    <p:sldId id="1446" r:id="rId132"/>
    <p:sldId id="571" r:id="rId133"/>
    <p:sldId id="550" r:id="rId134"/>
    <p:sldId id="573" r:id="rId135"/>
    <p:sldId id="1448" r:id="rId136"/>
    <p:sldId id="574" r:id="rId137"/>
    <p:sldId id="575" r:id="rId138"/>
    <p:sldId id="1442" r:id="rId139"/>
    <p:sldId id="1443" r:id="rId140"/>
  </p:sldIdLst>
  <p:sldSz cx="9144000" cy="6858000" type="screen4x3"/>
  <p:notesSz cx="6858000" cy="9144000"/>
  <p:custDataLst>
    <p:tags r:id="rId145"/>
  </p:custDataLst>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52" userDrawn="1">
          <p15:clr>
            <a:srgbClr val="A4A3A4"/>
          </p15:clr>
        </p15:guide>
        <p15:guide id="2" pos="28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howGuides="1">
      <p:cViewPr varScale="1">
        <p:scale>
          <a:sx n="111" d="100"/>
          <a:sy n="111" d="100"/>
        </p:scale>
        <p:origin x="1112" y="80"/>
      </p:cViewPr>
      <p:guideLst>
        <p:guide orient="horz" pos="2152"/>
        <p:guide pos="285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notesMaster" Target="notesMasters/notesMaster1.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5" Type="http://schemas.openxmlformats.org/officeDocument/2006/relationships/tags" Target="tags/tag11.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handoutMaster" Target="handoutMasters/handoutMaster1.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274E6-3AC6-4A6E-95D6-5F7C5183E79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91E41-C5F9-4AEA-8490-F99774B430E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F91E41-C5F9-4AEA-8490-F99774B430E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0" name="Rectangle 8"/>
            <p:cNvSpPr>
              <a:spLocks noChangeArrowheads="1"/>
            </p:cNvSpPr>
            <p:nvPr/>
          </p:nvSpPr>
          <p:spPr bwMode="auto">
            <a:xfrm>
              <a:off x="414338" y="9525"/>
              <a:ext cx="28575" cy="4481513"/>
            </a:xfrm>
            <a:prstGeom prst="rect">
              <a:avLst/>
            </a:prstGeom>
            <a:grpFill/>
            <a:ln>
              <a:noFill/>
            </a:ln>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5" name="Rectangle 33"/>
            <p:cNvSpPr>
              <a:spLocks noChangeArrowheads="1"/>
            </p:cNvSpPr>
            <p:nvPr/>
          </p:nvSpPr>
          <p:spPr bwMode="auto">
            <a:xfrm>
              <a:off x="642938" y="6610350"/>
              <a:ext cx="23813" cy="242888"/>
            </a:xfrm>
            <a:prstGeom prst="rect">
              <a:avLst/>
            </a:prstGeom>
            <a:grpFill/>
            <a:ln>
              <a:noFill/>
            </a:ln>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7" name="Rectangle 45"/>
            <p:cNvSpPr>
              <a:spLocks noChangeArrowheads="1"/>
            </p:cNvSpPr>
            <p:nvPr/>
          </p:nvSpPr>
          <p:spPr bwMode="auto">
            <a:xfrm>
              <a:off x="1228725" y="4662488"/>
              <a:ext cx="23813" cy="2181225"/>
            </a:xfrm>
            <a:prstGeom prst="rect">
              <a:avLst/>
            </a:prstGeom>
            <a:grpFill/>
            <a:ln>
              <a:noFill/>
            </a:ln>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801052" y="5410202"/>
            <a:ext cx="2057400" cy="365125"/>
          </a:xfrm>
        </p:spPr>
        <p:txBody>
          <a:bodyPr/>
          <a:lstStyle/>
          <a:p>
            <a:pPr>
              <a:defRPr/>
            </a:pPr>
            <a:endParaRPr lang="en-US" altLang="zh-CN"/>
          </a:p>
        </p:txBody>
      </p:sp>
      <p:sp>
        <p:nvSpPr>
          <p:cNvPr id="5" name="Footer Placeholder 4"/>
          <p:cNvSpPr>
            <a:spLocks noGrp="1"/>
          </p:cNvSpPr>
          <p:nvPr>
            <p:ph type="ftr" sz="quarter" idx="11"/>
          </p:nvPr>
        </p:nvSpPr>
        <p:spPr>
          <a:xfrm>
            <a:off x="1900237" y="5410202"/>
            <a:ext cx="3843665" cy="365125"/>
          </a:xfrm>
        </p:spPr>
        <p:txBody>
          <a:bodyPr/>
          <a:lstStyle/>
          <a:p>
            <a:pPr>
              <a:defRPr/>
            </a:pPr>
            <a:endParaRPr lang="en-US" altLang="zh-CN"/>
          </a:p>
        </p:txBody>
      </p:sp>
      <p:sp>
        <p:nvSpPr>
          <p:cNvPr id="6" name="Slide Number Placeholder 5"/>
          <p:cNvSpPr>
            <a:spLocks noGrp="1"/>
          </p:cNvSpPr>
          <p:nvPr>
            <p:ph type="sldNum" sz="quarter" idx="12"/>
          </p:nvPr>
        </p:nvSpPr>
        <p:spPr>
          <a:xfrm>
            <a:off x="7915603" y="5410200"/>
            <a:ext cx="578317" cy="365125"/>
          </a:xfrm>
        </p:spPr>
        <p:txBody>
          <a:bodyPr/>
          <a:lstStyle/>
          <a:p>
            <a:fld id="{6A696673-17DA-4692-8133-81FAC4BA3EC0}"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fld>
            <a:endParaRPr lang="en-US" altLang="zh-C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lvl1pPr>
              <a:defRPr cap="all" baseline="0"/>
            </a:lvl1pPr>
          </a:lstStyle>
          <a:p>
            <a:pPr>
              <a:defRPr/>
            </a:pPr>
            <a:endParaRPr lang="en-US" altLang="zh-CN"/>
          </a:p>
        </p:txBody>
      </p:sp>
      <p:sp>
        <p:nvSpPr>
          <p:cNvPr id="5" name="Slide Number Placeholder 4"/>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FC0B34AD-160D-4F70-8155-1D737F22BDD2}" type="slidenum">
              <a:rPr lang="en-US" altLang="zh-CN" smtClean="0"/>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E2415914-6559-4284-98E9-EB7A35F82623}" type="slidenum">
              <a:rPr lang="en-US" altLang="zh-CN" smtClean="0"/>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zh-CN" altLang="en-US"/>
              <a:t>单击此处编辑母版标题样式</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9" name="Date Placeholder 3"/>
          <p:cNvSpPr>
            <a:spLocks noGrp="1"/>
          </p:cNvSpPr>
          <p:nvPr>
            <p:ph type="dt" sz="half" idx="10"/>
          </p:nvPr>
        </p:nvSpPr>
        <p:spPr>
          <a:xfrm>
            <a:off x="5592691" y="5883277"/>
            <a:ext cx="2057400" cy="365125"/>
          </a:xfrm>
        </p:spPr>
        <p:txBody>
          <a:bodyPr/>
          <a:lstStyle/>
          <a:p>
            <a:pPr>
              <a:defRPr/>
            </a:pPr>
            <a:endParaRPr lang="en-US" altLang="zh-CN"/>
          </a:p>
        </p:txBody>
      </p:sp>
      <p:sp>
        <p:nvSpPr>
          <p:cNvPr id="50" name="Footer Placeholder 4"/>
          <p:cNvSpPr>
            <a:spLocks noGrp="1"/>
          </p:cNvSpPr>
          <p:nvPr>
            <p:ph type="ftr" sz="quarter" idx="11"/>
          </p:nvPr>
        </p:nvSpPr>
        <p:spPr>
          <a:xfrm>
            <a:off x="856059" y="5883276"/>
            <a:ext cx="4679482" cy="365125"/>
          </a:xfrm>
        </p:spPr>
        <p:txBody>
          <a:bodyPr/>
          <a:lstStyle/>
          <a:p>
            <a:pPr>
              <a:defRPr/>
            </a:pPr>
            <a:endParaRPr lang="en-US" altLang="zh-CN"/>
          </a:p>
        </p:txBody>
      </p:sp>
      <p:sp>
        <p:nvSpPr>
          <p:cNvPr id="51" name="Slide Number Placeholder 5"/>
          <p:cNvSpPr>
            <a:spLocks noGrp="1"/>
          </p:cNvSpPr>
          <p:nvPr>
            <p:ph type="sldNum" sz="quarter" idx="12"/>
          </p:nvPr>
        </p:nvSpPr>
        <p:spPr>
          <a:xfrm>
            <a:off x="7707241" y="5883275"/>
            <a:ext cx="578317" cy="365125"/>
          </a:xfrm>
        </p:spPr>
        <p:txBody>
          <a:bodyPr/>
          <a:lstStyle/>
          <a:p>
            <a:fld id="{904CE18E-3F20-435E-8AF6-EAA3015290F1}" type="slidenum">
              <a:rPr lang="en-US" altLang="zh-CN" smtClean="0"/>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FCA46FE3-9C47-4AB9-A84E-9B2E4A5AB899}" type="slidenum">
              <a:rPr lang="en-US" altLang="zh-CN"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22A69AAB-729D-4A1D-AB3C-A712B2384540}"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56058" y="3073398"/>
            <a:ext cx="3658793" cy="271780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3073398"/>
            <a:ext cx="3656408" cy="271780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CDA5FC78-0A9A-4CF9-BDAC-D104CCE35873}"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2889BC97-880D-4D36-813F-2FAB6D1233E9}"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7B66EDF1-A9F6-46E8-936E-5DEE7B696FA4}" type="slidenum">
              <a:rPr lang="en-US" altLang="zh-CN" smtClean="0"/>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BB1CADEA-003C-4D02-9D9D-A3230EA102C5}" type="slidenum">
              <a:rPr lang="en-US" altLang="zh-CN" smtClean="0"/>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129C849F-A321-4D79-A48A-E670620D2875}"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415914-6559-4284-98E9-EB7A35F82623}"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Calibri" panose="020F050202020403020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Calibri" panose="020F050202020403020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Calibri" panose="020F050202020403020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Calibri" panose="020F050202020403020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em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emf"/><Relationship Id="rId1" Type="http://schemas.openxmlformats.org/officeDocument/2006/relationships/image" Target="../media/image108.emf"/></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em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e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6.emf"/><Relationship Id="rId1" Type="http://schemas.openxmlformats.org/officeDocument/2006/relationships/image" Target="../media/image11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emf"/></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emf"/></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emf"/><Relationship Id="rId1" Type="http://schemas.openxmlformats.org/officeDocument/2006/relationships/image" Target="../media/image124.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9.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13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emf"/><Relationship Id="rId2" Type="http://schemas.microsoft.com/office/2007/relationships/hdphoto" Target="../media/image12.wdp"/><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26.pn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emf"/><Relationship Id="rId1" Type="http://schemas.openxmlformats.org/officeDocument/2006/relationships/image" Target="../media/image3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e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e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tags" Target="../tags/tag6.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e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e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emf"/></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slides/_rels/slide87.xml.rels><?xml version="1.0" encoding="UTF-8" standalone="yes"?>
<Relationships xmlns="http://schemas.openxmlformats.org/package/2006/relationships"><Relationship Id="rId9" Type="http://schemas.openxmlformats.org/officeDocument/2006/relationships/image" Target="../media/image93.emf"/><Relationship Id="rId8" Type="http://schemas.openxmlformats.org/officeDocument/2006/relationships/image" Target="../media/image92.emf"/><Relationship Id="rId7" Type="http://schemas.openxmlformats.org/officeDocument/2006/relationships/image" Target="../media/image91.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1" Type="http://schemas.openxmlformats.org/officeDocument/2006/relationships/slideLayout" Target="../slideLayouts/slideLayout2.xml"/><Relationship Id="rId10" Type="http://schemas.openxmlformats.org/officeDocument/2006/relationships/image" Target="../media/image94.emf"/><Relationship Id="rId1" Type="http://schemas.openxmlformats.org/officeDocument/2006/relationships/image" Target="../media/image85.emf"/></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emf"/><Relationship Id="rId1" Type="http://schemas.openxmlformats.org/officeDocument/2006/relationships/image" Target="../media/image95.emf"/></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emf"/></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tags" Target="../tags/tag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em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28800" y="1752600"/>
            <a:ext cx="6593681" cy="2387600"/>
          </a:xfrm>
        </p:spPr>
        <p:txBody>
          <a:bodyPr>
            <a:normAutofit fontScale="90000"/>
          </a:bodyPr>
          <a:lstStyle/>
          <a:p>
            <a:r>
              <a:rPr lang="en-US" altLang="zh-CN" dirty="0"/>
              <a:t>Chapter 13 </a:t>
            </a:r>
            <a:br>
              <a:rPr lang="en-US" altLang="zh-CN" dirty="0"/>
            </a:br>
            <a:br>
              <a:rPr lang="en-US" altLang="zh-CN" dirty="0"/>
            </a:br>
            <a:r>
              <a:rPr lang="en-US" altLang="zh-CN" dirty="0"/>
              <a:t>Classification of Organic compounds</a:t>
            </a:r>
            <a:endParaRPr lang="zh-CN" altLang="en-US" dirty="0"/>
          </a:p>
        </p:txBody>
      </p:sp>
      <p:sp>
        <p:nvSpPr>
          <p:cNvPr id="3" name="文本框 2"/>
          <p:cNvSpPr txBox="1"/>
          <p:nvPr/>
        </p:nvSpPr>
        <p:spPr>
          <a:xfrm>
            <a:off x="6019800" y="4876800"/>
            <a:ext cx="1689100" cy="521970"/>
          </a:xfrm>
          <a:prstGeom prst="rect">
            <a:avLst/>
          </a:prstGeom>
          <a:noFill/>
        </p:spPr>
        <p:txBody>
          <a:bodyPr wrap="square" rtlCol="0">
            <a:spAutoFit/>
          </a:bodyPr>
          <a:p>
            <a:r>
              <a:rPr lang="en-US" altLang="zh-CN" sz="2800" b="1">
                <a:latin typeface="Calibri" panose="020F0502020204030204" charset="0"/>
                <a:cs typeface="Calibri" panose="020F0502020204030204" charset="0"/>
              </a:rPr>
              <a:t>Wilt Gu</a:t>
            </a:r>
            <a:endParaRPr lang="en-US" altLang="zh-CN" sz="2800" b="1">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457200"/>
            <a:ext cx="8458200" cy="6248400"/>
          </a:xfrm>
        </p:spPr>
        <p:txBody>
          <a:bodyPr>
            <a:normAutofit/>
          </a:bodyPr>
          <a:lstStyle/>
          <a:p>
            <a:r>
              <a:rPr lang="en-US" altLang="zh-CN" sz="2800" dirty="0"/>
              <a:t>The </a:t>
            </a:r>
            <a:r>
              <a:rPr lang="en-US" altLang="zh-CN" sz="2800" b="1" dirty="0">
                <a:solidFill>
                  <a:srgbClr val="C00000"/>
                </a:solidFill>
              </a:rPr>
              <a:t>molecular formula</a:t>
            </a:r>
            <a:r>
              <a:rPr lang="en-US" altLang="zh-CN" sz="2800" dirty="0"/>
              <a:t> of a compound is </a:t>
            </a:r>
            <a:r>
              <a:rPr lang="en-US" altLang="zh-CN" sz="2800" b="1" dirty="0">
                <a:solidFill>
                  <a:srgbClr val="C00000"/>
                </a:solidFill>
              </a:rPr>
              <a:t>the actual number of atoms of each element present in a molecule</a:t>
            </a:r>
            <a:r>
              <a:rPr lang="en-US" altLang="zh-CN" sz="2800" dirty="0"/>
              <a:t>. </a:t>
            </a:r>
            <a:endParaRPr lang="en-US" altLang="zh-CN" sz="2800" dirty="0"/>
          </a:p>
          <a:p>
            <a:r>
              <a:rPr lang="en-US" altLang="zh-CN" sz="2800" dirty="0"/>
              <a:t>For example, the molecular formula of ethane is C</a:t>
            </a:r>
            <a:r>
              <a:rPr lang="en-US" altLang="zh-CN" sz="2800" baseline="-25000" dirty="0"/>
              <a:t>2</a:t>
            </a:r>
            <a:r>
              <a:rPr lang="en-US" altLang="zh-CN" sz="2800" dirty="0"/>
              <a:t>H</a:t>
            </a:r>
            <a:r>
              <a:rPr lang="en-US" altLang="zh-CN" sz="2800" baseline="-25000" dirty="0"/>
              <a:t>6</a:t>
            </a:r>
            <a:r>
              <a:rPr lang="en-US" altLang="zh-CN" sz="2800" dirty="0"/>
              <a:t>. It is therefore a multiple of the empirical formula, and so can be deduced if we know both the empirical formula and the molar mass M. </a:t>
            </a:r>
            <a:endParaRPr lang="en-US" altLang="zh-CN" sz="2800" dirty="0"/>
          </a:p>
          <a:p>
            <a:r>
              <a:rPr lang="en-US" altLang="zh-CN" sz="2800" dirty="0"/>
              <a:t>The relationship can be expressed as:</a:t>
            </a:r>
            <a:endParaRPr lang="en-US" altLang="zh-CN" sz="2800" dirty="0"/>
          </a:p>
          <a:p>
            <a:r>
              <a:rPr lang="en-US" altLang="zh-CN" sz="2800" dirty="0"/>
              <a:t>M = (molar mass of empirical formula)</a:t>
            </a:r>
            <a:r>
              <a:rPr lang="en-US" altLang="zh-CN" sz="2800" baseline="-25000" dirty="0"/>
              <a:t>n</a:t>
            </a:r>
            <a:endParaRPr lang="en-US" altLang="zh-CN" sz="2800" baseline="-25000" dirty="0"/>
          </a:p>
          <a:p>
            <a:r>
              <a:rPr lang="en-US" altLang="zh-CN" sz="2800" dirty="0"/>
              <a:t>where n is an integer.</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066800"/>
            <a:ext cx="8763000" cy="390822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Configurational isomers </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a:bodyPr>
          <a:lstStyle/>
          <a:p>
            <a:r>
              <a:rPr lang="en-US" altLang="zh-CN" b="1" dirty="0">
                <a:solidFill>
                  <a:srgbClr val="C00000"/>
                </a:solidFill>
              </a:rPr>
              <a:t>Configurational isomers have a permanent difference in their geometry</a:t>
            </a:r>
            <a:r>
              <a:rPr lang="en-US" altLang="zh-CN" dirty="0"/>
              <a:t>. </a:t>
            </a:r>
            <a:endParaRPr lang="en-US" altLang="zh-CN" dirty="0"/>
          </a:p>
          <a:p>
            <a:r>
              <a:rPr lang="en-US" altLang="zh-CN" b="1" dirty="0">
                <a:solidFill>
                  <a:srgbClr val="C00000"/>
                </a:solidFill>
              </a:rPr>
              <a:t>These isomers cannot be interconverted and they exist as separate compounds, with some distinct properties</a:t>
            </a:r>
            <a:r>
              <a:rPr lang="en-US" altLang="zh-CN" dirty="0"/>
              <a:t>. </a:t>
            </a:r>
            <a:endParaRPr lang="en-US" altLang="zh-CN" dirty="0"/>
          </a:p>
          <a:p>
            <a:r>
              <a:rPr lang="en-US" altLang="zh-CN" dirty="0"/>
              <a:t>We will study in turn the two main groups of </a:t>
            </a:r>
            <a:r>
              <a:rPr lang="en-US" altLang="zh-CN" dirty="0" err="1"/>
              <a:t>configurational</a:t>
            </a:r>
            <a:r>
              <a:rPr lang="en-US" altLang="zh-CN" dirty="0"/>
              <a:t> isomerism here.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i="1" dirty="0">
                <a:solidFill>
                  <a:srgbClr val="C00000"/>
                </a:solidFill>
              </a:rPr>
              <a:t>cis–trans</a:t>
            </a:r>
            <a:r>
              <a:rPr lang="en-US" altLang="zh-CN" sz="3200" b="1" dirty="0">
                <a:solidFill>
                  <a:srgbClr val="C00000"/>
                </a:solidFill>
              </a:rPr>
              <a:t> and Z</a:t>
            </a:r>
            <a:r>
              <a:rPr lang="en-US" altLang="zh-CN" sz="3200" b="1" i="1" dirty="0">
                <a:solidFill>
                  <a:srgbClr val="C00000"/>
                </a:solidFill>
              </a:rPr>
              <a:t>/E</a:t>
            </a:r>
            <a:r>
              <a:rPr lang="en-US" altLang="zh-CN" sz="3200" b="1" dirty="0">
                <a:solidFill>
                  <a:srgbClr val="C00000"/>
                </a:solidFill>
              </a:rPr>
              <a:t> isomers</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a:bodyPr>
          <a:lstStyle/>
          <a:p>
            <a:r>
              <a:rPr lang="en-US" altLang="zh-CN" b="1" dirty="0">
                <a:solidFill>
                  <a:srgbClr val="C00000"/>
                </a:solidFill>
              </a:rPr>
              <a:t>When there is some constraint in a molecule that restricts the free rotation of substituted groups, they become fixed in space relative to each other</a:t>
            </a:r>
            <a:r>
              <a:rPr lang="en-US" altLang="zh-CN" dirty="0"/>
              <a:t>. </a:t>
            </a:r>
            <a:endParaRPr lang="en-US" altLang="zh-CN" dirty="0"/>
          </a:p>
          <a:p>
            <a:r>
              <a:rPr lang="en-US" altLang="zh-CN" dirty="0"/>
              <a:t>In these cases, </a:t>
            </a:r>
            <a:r>
              <a:rPr lang="en-US" altLang="zh-CN" b="1" dirty="0">
                <a:solidFill>
                  <a:srgbClr val="C00000"/>
                </a:solidFill>
              </a:rPr>
              <a:t>the position of the groups must be described with respect to a reference plane</a:t>
            </a:r>
            <a:r>
              <a:rPr lang="en-US" altLang="zh-CN" dirty="0"/>
              <a:t>.</a:t>
            </a:r>
            <a:endParaRPr lang="en-US" altLang="zh-CN" dirty="0"/>
          </a:p>
          <a:p>
            <a:r>
              <a:rPr lang="en-US" altLang="zh-CN" dirty="0"/>
              <a:t>There are two circumstances where these isomers arise.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09600"/>
            <a:ext cx="7754539" cy="6019800"/>
          </a:xfrm>
        </p:spPr>
        <p:txBody>
          <a:bodyPr>
            <a:normAutofit fontScale="85000" lnSpcReduction="10000"/>
          </a:bodyPr>
          <a:lstStyle/>
          <a:p>
            <a:r>
              <a:rPr lang="en-US" altLang="zh-CN" b="1" dirty="0">
                <a:solidFill>
                  <a:srgbClr val="C00000"/>
                </a:solidFill>
              </a:rPr>
              <a:t>1 Double bonded molecules</a:t>
            </a:r>
            <a:endParaRPr lang="en-US" altLang="zh-CN" b="1" dirty="0">
              <a:solidFill>
                <a:srgbClr val="C00000"/>
              </a:solidFill>
            </a:endParaRPr>
          </a:p>
          <a:p>
            <a:r>
              <a:rPr lang="en-US" altLang="zh-CN" dirty="0"/>
              <a:t>The double bond consists of one sigma (</a:t>
            </a:r>
            <a:r>
              <a:rPr lang="el-GR" altLang="zh-CN" dirty="0"/>
              <a:t>σ</a:t>
            </a:r>
            <a:r>
              <a:rPr lang="en-US" altLang="zh-CN" dirty="0"/>
              <a:t>) bond and one pi (</a:t>
            </a:r>
            <a:r>
              <a:rPr lang="el-GR" altLang="zh-CN" dirty="0"/>
              <a:t>π</a:t>
            </a:r>
            <a:r>
              <a:rPr lang="en-US" altLang="zh-CN" dirty="0"/>
              <a:t>) bond, with the </a:t>
            </a:r>
            <a:r>
              <a:rPr lang="el-GR" altLang="zh-CN" dirty="0"/>
              <a:t>π</a:t>
            </a:r>
            <a:r>
              <a:rPr lang="en-US" altLang="zh-CN" dirty="0"/>
              <a:t> bond forming by sideways overlap of two p orbitals. </a:t>
            </a:r>
            <a:endParaRPr lang="en-US" altLang="zh-CN" dirty="0"/>
          </a:p>
          <a:p>
            <a:r>
              <a:rPr lang="en-US" altLang="zh-CN" dirty="0"/>
              <a:t>Free rotation around this is not possible as it would push the p orbitals out of position, and the </a:t>
            </a:r>
            <a:r>
              <a:rPr lang="el-GR" altLang="zh-CN" dirty="0"/>
              <a:t>π</a:t>
            </a:r>
            <a:r>
              <a:rPr lang="en-US" altLang="zh-CN" dirty="0"/>
              <a:t> bond would break. </a:t>
            </a:r>
            <a:endParaRPr lang="en-US" altLang="zh-CN" dirty="0"/>
          </a:p>
          <a:p>
            <a:r>
              <a:rPr lang="en-US" altLang="zh-CN" dirty="0"/>
              <a:t>The reference plane is the plane of the </a:t>
            </a:r>
            <a:r>
              <a:rPr lang="el-GR" altLang="zh-CN" dirty="0"/>
              <a:t>π</a:t>
            </a:r>
            <a:r>
              <a:rPr lang="en-US" altLang="zh-CN" dirty="0"/>
              <a:t> bond in the double bond.</a:t>
            </a:r>
            <a:endParaRPr lang="en-US" altLang="zh-CN" dirty="0"/>
          </a:p>
          <a:p>
            <a:r>
              <a:rPr lang="en-GB" altLang="zh-CN" b="1" dirty="0">
                <a:solidFill>
                  <a:srgbClr val="C00000"/>
                </a:solidFill>
              </a:rPr>
              <a:t>2 Cyclic molecules</a:t>
            </a:r>
            <a:endParaRPr lang="en-GB" altLang="zh-CN" b="1" dirty="0">
              <a:solidFill>
                <a:srgbClr val="C00000"/>
              </a:solidFill>
            </a:endParaRPr>
          </a:p>
          <a:p>
            <a:r>
              <a:rPr lang="en-US" altLang="zh-CN" dirty="0"/>
              <a:t>Cycloalkanes contain a ring of carbon atoms that restricts rotation. </a:t>
            </a:r>
            <a:endParaRPr lang="en-US" altLang="zh-CN" dirty="0"/>
          </a:p>
          <a:p>
            <a:r>
              <a:rPr lang="en-US" altLang="zh-CN" dirty="0"/>
              <a:t>The bond angles are strained from the tetrahedral angles in the parent alkane. </a:t>
            </a:r>
            <a:endParaRPr lang="en-US" altLang="zh-CN" dirty="0"/>
          </a:p>
          <a:p>
            <a:r>
              <a:rPr lang="en-US" altLang="zh-CN" dirty="0"/>
              <a:t>For example, in cyclopropane the carbon atoms form a triangle with bond angles of 60°, and in cyclobutane the atoms form a puckered square with approximate angles of 90°. </a:t>
            </a:r>
            <a:endParaRPr lang="en-US" altLang="zh-CN" dirty="0"/>
          </a:p>
          <a:p>
            <a:r>
              <a:rPr lang="en-US" altLang="zh-CN" dirty="0"/>
              <a:t>The reference plane is the plane of the ring.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580" y="158981"/>
            <a:ext cx="8145662" cy="762000"/>
          </a:xfrm>
        </p:spPr>
        <p:txBody>
          <a:bodyPr>
            <a:normAutofit/>
          </a:bodyPr>
          <a:lstStyle/>
          <a:p>
            <a:r>
              <a:rPr lang="en-US" altLang="zh-CN" sz="3200" b="1" i="1" dirty="0">
                <a:solidFill>
                  <a:srgbClr val="C00000"/>
                </a:solidFill>
              </a:rPr>
              <a:t>Cis-Trans</a:t>
            </a:r>
            <a:r>
              <a:rPr lang="en-US" altLang="zh-CN" sz="3200" b="1" dirty="0">
                <a:solidFill>
                  <a:srgbClr val="C00000"/>
                </a:solidFill>
              </a:rPr>
              <a:t> Isomers</a:t>
            </a:r>
            <a:endParaRPr lang="zh-CN" altLang="en-US" sz="3200" b="1" dirty="0">
              <a:solidFill>
                <a:srgbClr val="C00000"/>
              </a:solidFill>
            </a:endParaRPr>
          </a:p>
        </p:txBody>
      </p:sp>
      <p:sp>
        <p:nvSpPr>
          <p:cNvPr id="3" name="内容占位符 2"/>
          <p:cNvSpPr>
            <a:spLocks noGrp="1"/>
          </p:cNvSpPr>
          <p:nvPr>
            <p:ph idx="1"/>
          </p:nvPr>
        </p:nvSpPr>
        <p:spPr>
          <a:xfrm>
            <a:off x="709580" y="685800"/>
            <a:ext cx="7754539" cy="2895600"/>
          </a:xfrm>
        </p:spPr>
        <p:txBody>
          <a:bodyPr>
            <a:normAutofit/>
          </a:bodyPr>
          <a:lstStyle/>
          <a:p>
            <a:r>
              <a:rPr lang="en-US" altLang="zh-CN" dirty="0"/>
              <a:t>When the molecule contains different groups attached to both of the carbon atoms on the double bond or to any two atoms on the ring, these can be arranged to give two different isomers. </a:t>
            </a:r>
            <a:endParaRPr lang="en-US" altLang="zh-CN" dirty="0"/>
          </a:p>
          <a:p>
            <a:r>
              <a:rPr lang="en-US" altLang="zh-CN" dirty="0"/>
              <a:t>The simplest examples, involving only two different substituents, form what are known as cis and trans isomers.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286000" y="3505200"/>
            <a:ext cx="4369758" cy="3137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09600"/>
            <a:ext cx="7754539" cy="6019800"/>
          </a:xfrm>
        </p:spPr>
        <p:txBody>
          <a:bodyPr>
            <a:normAutofit/>
          </a:bodyPr>
          <a:lstStyle/>
          <a:p>
            <a:r>
              <a:rPr lang="en-US" altLang="zh-CN" b="1" i="1" dirty="0">
                <a:solidFill>
                  <a:srgbClr val="C00000"/>
                </a:solidFill>
              </a:rPr>
              <a:t>Cis</a:t>
            </a:r>
            <a:r>
              <a:rPr lang="en-US" altLang="zh-CN" b="1" dirty="0">
                <a:solidFill>
                  <a:srgbClr val="C00000"/>
                </a:solidFill>
              </a:rPr>
              <a:t> refers to the isomer that has the same groups on the same side of the double bond or ring, while </a:t>
            </a:r>
            <a:r>
              <a:rPr lang="en-US" altLang="zh-CN" b="1" i="1" dirty="0">
                <a:solidFill>
                  <a:srgbClr val="C00000"/>
                </a:solidFill>
              </a:rPr>
              <a:t>trans</a:t>
            </a:r>
            <a:r>
              <a:rPr lang="en-US" altLang="zh-CN" b="1" dirty="0">
                <a:solidFill>
                  <a:srgbClr val="C00000"/>
                </a:solidFill>
              </a:rPr>
              <a:t> is the isomer that has the same groups on opposite sides, or across the reference plane. </a:t>
            </a:r>
            <a:endParaRPr lang="en-US" altLang="zh-CN" b="1" dirty="0">
              <a:solidFill>
                <a:srgbClr val="C00000"/>
              </a:solidFill>
            </a:endParaRPr>
          </a:p>
          <a:p>
            <a:r>
              <a:rPr lang="en-US" altLang="zh-CN" b="1" dirty="0">
                <a:solidFill>
                  <a:srgbClr val="C00000"/>
                </a:solidFill>
              </a:rPr>
              <a:t>These prefixes are given in italics before the name of the compound.</a:t>
            </a:r>
            <a:endParaRPr lang="en-US" altLang="zh-CN" b="1" dirty="0">
              <a:solidFill>
                <a:srgbClr val="C0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905000" y="228600"/>
            <a:ext cx="5581474" cy="6448127"/>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52600" y="838200"/>
            <a:ext cx="5538414" cy="1079766"/>
          </a:xfrm>
          <a:prstGeom prst="rect">
            <a:avLst/>
          </a:prstGeom>
        </p:spPr>
      </p:pic>
      <p:pic>
        <p:nvPicPr>
          <p:cNvPr id="3" name="图片 2"/>
          <p:cNvPicPr>
            <a:picLocks noChangeAspect="1"/>
          </p:cNvPicPr>
          <p:nvPr/>
        </p:nvPicPr>
        <p:blipFill>
          <a:blip r:embed="rId2"/>
          <a:stretch>
            <a:fillRect/>
          </a:stretch>
        </p:blipFill>
        <p:spPr>
          <a:xfrm>
            <a:off x="1097788" y="2628703"/>
            <a:ext cx="6948423" cy="1600594"/>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685800"/>
            <a:ext cx="8536271" cy="787594"/>
          </a:xfrm>
          <a:prstGeom prst="rect">
            <a:avLst/>
          </a:prstGeom>
        </p:spPr>
      </p:pic>
      <p:pic>
        <p:nvPicPr>
          <p:cNvPr id="3" name="图片 2"/>
          <p:cNvPicPr>
            <a:picLocks noChangeAspect="1"/>
          </p:cNvPicPr>
          <p:nvPr/>
        </p:nvPicPr>
        <p:blipFill>
          <a:blip r:embed="rId2">
            <a:lum bright="-20000" contrast="40000"/>
          </a:blip>
          <a:stretch>
            <a:fillRect/>
          </a:stretch>
        </p:blipFill>
        <p:spPr>
          <a:xfrm>
            <a:off x="381000" y="1473394"/>
            <a:ext cx="8485459" cy="1181391"/>
          </a:xfrm>
          <a:prstGeom prst="rect">
            <a:avLst/>
          </a:prstGeom>
        </p:spPr>
      </p:pic>
      <p:pic>
        <p:nvPicPr>
          <p:cNvPr id="4" name="图片 3"/>
          <p:cNvPicPr>
            <a:picLocks noChangeAspect="1"/>
          </p:cNvPicPr>
          <p:nvPr/>
        </p:nvPicPr>
        <p:blipFill>
          <a:blip r:embed="rId3">
            <a:lum bright="-20000" contrast="40000"/>
          </a:blip>
          <a:stretch>
            <a:fillRect/>
          </a:stretch>
        </p:blipFill>
        <p:spPr>
          <a:xfrm>
            <a:off x="380999" y="2654785"/>
            <a:ext cx="8485459" cy="2527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1143000"/>
            <a:ext cx="7754539" cy="5486400"/>
          </a:xfrm>
        </p:spPr>
        <p:txBody>
          <a:bodyPr>
            <a:normAutofit/>
          </a:bodyPr>
          <a:lstStyle/>
          <a:p>
            <a:r>
              <a:rPr lang="en-US" altLang="zh-CN" dirty="0"/>
              <a:t>There are, however, many cases in alkenes where the cis–trans designation breaks down.</a:t>
            </a:r>
            <a:endParaRPr lang="en-US" altLang="zh-CN" dirty="0"/>
          </a:p>
          <a:p>
            <a:r>
              <a:rPr lang="en-US" altLang="zh-CN" dirty="0"/>
              <a:t>This happens when the carbon atoms of the double bond are bonded to all four different substituents. </a:t>
            </a:r>
            <a:endParaRPr lang="en-US" altLang="zh-CN" dirty="0"/>
          </a:p>
          <a:p>
            <a:r>
              <a:rPr lang="en-US" altLang="zh-CN" dirty="0"/>
              <a:t>Consider, for example, 1-bromo-2-methylbut-1-ene.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821305" y="4038600"/>
            <a:ext cx="3531090" cy="1946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685800"/>
            <a:ext cx="8382000" cy="5181600"/>
          </a:xfrm>
        </p:spPr>
        <p:txBody>
          <a:bodyPr/>
          <a:lstStyle/>
          <a:p>
            <a:r>
              <a:rPr lang="en-US" altLang="zh-CN" dirty="0"/>
              <a:t>So, for example, if we know that the empirical formula of ethane is CH</a:t>
            </a:r>
            <a:r>
              <a:rPr lang="en-US" altLang="zh-CN" baseline="-25000" dirty="0"/>
              <a:t>3</a:t>
            </a:r>
            <a:r>
              <a:rPr lang="en-US" altLang="zh-CN" dirty="0"/>
              <a:t>, and its molar mass M = 30 g mol</a:t>
            </a:r>
            <a:r>
              <a:rPr lang="en-US" altLang="zh-CN" baseline="30000" dirty="0"/>
              <a:t>-1</a:t>
            </a:r>
            <a:r>
              <a:rPr lang="en-US" altLang="zh-CN" dirty="0"/>
              <a:t>, using the formula above:</a:t>
            </a:r>
            <a:endParaRPr lang="en-US" altLang="zh-CN" dirty="0"/>
          </a:p>
          <a:p>
            <a:r>
              <a:rPr lang="en-US" altLang="zh-CN" dirty="0"/>
              <a:t>30 g mol</a:t>
            </a:r>
            <a:r>
              <a:rPr lang="en-US" altLang="zh-CN" baseline="30000" dirty="0"/>
              <a:t>-1</a:t>
            </a:r>
            <a:r>
              <a:rPr lang="en-US" altLang="zh-CN" dirty="0"/>
              <a:t> = (mass of CH</a:t>
            </a:r>
            <a:r>
              <a:rPr lang="en-US" altLang="zh-CN" baseline="-25000" dirty="0"/>
              <a:t>3</a:t>
            </a:r>
            <a:r>
              <a:rPr lang="en-US" altLang="zh-CN" dirty="0"/>
              <a:t>)</a:t>
            </a:r>
            <a:r>
              <a:rPr lang="en-US" altLang="zh-CN" baseline="-25000" dirty="0"/>
              <a:t>n</a:t>
            </a:r>
            <a:r>
              <a:rPr lang="en-US" altLang="zh-CN" dirty="0"/>
              <a:t> so 30 = (12 + (3 </a:t>
            </a:r>
            <a:r>
              <a:rPr lang="en-US" altLang="zh-CN" dirty="0">
                <a:latin typeface="Times New Roman" panose="02020603050405020304" pitchFamily="18" charset="0"/>
                <a:cs typeface="Times New Roman" panose="02020603050405020304" pitchFamily="18" charset="0"/>
              </a:rPr>
              <a:t>×</a:t>
            </a:r>
            <a:r>
              <a:rPr lang="en-US" altLang="zh-CN" dirty="0"/>
              <a:t> 1))n, which gives n = 2</a:t>
            </a:r>
            <a:endParaRPr lang="en-US" altLang="zh-CN" dirty="0"/>
          </a:p>
          <a:p>
            <a:r>
              <a:rPr lang="en-US" altLang="zh-CN" dirty="0"/>
              <a:t>Therefore the molecular formula of ethane is (CH</a:t>
            </a:r>
            <a:r>
              <a:rPr lang="en-US" altLang="zh-CN" baseline="-25000" dirty="0"/>
              <a:t>3</a:t>
            </a:r>
            <a:r>
              <a:rPr lang="en-US" altLang="zh-CN" dirty="0"/>
              <a:t>)</a:t>
            </a:r>
            <a:r>
              <a:rPr lang="en-US" altLang="zh-CN" baseline="-25000" dirty="0"/>
              <a:t>2</a:t>
            </a:r>
            <a:r>
              <a:rPr lang="en-US" altLang="zh-CN" dirty="0"/>
              <a:t> or C</a:t>
            </a:r>
            <a:r>
              <a:rPr lang="en-US" altLang="zh-CN" baseline="-25000" dirty="0"/>
              <a:t>2</a:t>
            </a:r>
            <a:r>
              <a:rPr lang="en-US" altLang="zh-CN" dirty="0"/>
              <a:t>H</a:t>
            </a:r>
            <a:r>
              <a:rPr lang="en-US" altLang="zh-CN" baseline="-25000" dirty="0"/>
              <a:t>6</a:t>
            </a:r>
            <a:r>
              <a:rPr lang="en-US" altLang="zh-CN" dirty="0"/>
              <a:t>.</a:t>
            </a:r>
            <a:endParaRPr lang="en-US" altLang="zh-CN" dirty="0"/>
          </a:p>
          <a:p>
            <a:r>
              <a:rPr lang="en-US" altLang="zh-CN" dirty="0"/>
              <a:t>However, the molecular formula is also of quite limited value as the properties of a compound are determined not only by the atoms it contains, but also by how those atoms are arranged in relation to each other and in space.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As all the groups attached to the double bond are different, there are no ‘same groups’ to position relative to the reference plane. </a:t>
            </a:r>
            <a:endParaRPr lang="en-US" altLang="zh-CN" dirty="0"/>
          </a:p>
          <a:p>
            <a:r>
              <a:rPr lang="en-US" altLang="zh-CN" dirty="0"/>
              <a:t>For these cases, a more comprehensive naming system has been developed, known as </a:t>
            </a:r>
            <a:r>
              <a:rPr lang="en-US" altLang="zh-CN" i="1" dirty="0"/>
              <a:t>Z/E</a:t>
            </a:r>
            <a:r>
              <a:rPr lang="en-US" altLang="zh-CN" dirty="0"/>
              <a:t> isomers.</a:t>
            </a:r>
            <a:endParaRPr lang="en-US" altLang="zh-CN" dirty="0"/>
          </a:p>
          <a:p>
            <a:r>
              <a:rPr lang="en-US" altLang="zh-CN" i="1" dirty="0"/>
              <a:t>Z/E</a:t>
            </a:r>
            <a:r>
              <a:rPr lang="en-US" altLang="zh-CN" dirty="0"/>
              <a:t> isomerism is based on the so-called Cahn–</a:t>
            </a:r>
            <a:r>
              <a:rPr lang="en-US" altLang="zh-CN" dirty="0" err="1"/>
              <a:t>Ingold</a:t>
            </a:r>
            <a:r>
              <a:rPr lang="en-US" altLang="zh-CN" dirty="0"/>
              <a:t>–Prelog rules of priority, which are applied in turn to the groups on each end of the double bond.</a:t>
            </a:r>
            <a:endParaRPr lang="zh-CN" altLang="en-US" dirty="0"/>
          </a:p>
        </p:txBody>
      </p:sp>
      <p:sp>
        <p:nvSpPr>
          <p:cNvPr id="5" name="标题 1"/>
          <p:cNvSpPr>
            <a:spLocks noGrp="1"/>
          </p:cNvSpPr>
          <p:nvPr>
            <p:ph type="title"/>
          </p:nvPr>
        </p:nvSpPr>
        <p:spPr>
          <a:xfrm>
            <a:off x="1143000" y="364958"/>
            <a:ext cx="7696201" cy="762000"/>
          </a:xfrm>
        </p:spPr>
        <p:txBody>
          <a:bodyPr>
            <a:normAutofit/>
          </a:bodyPr>
          <a:lstStyle/>
          <a:p>
            <a:r>
              <a:rPr lang="en-US" altLang="zh-CN" sz="3200" b="1" i="1" dirty="0">
                <a:solidFill>
                  <a:srgbClr val="C00000"/>
                </a:solidFill>
              </a:rPr>
              <a:t>z/e</a:t>
            </a:r>
            <a:r>
              <a:rPr lang="en-US" altLang="zh-CN" sz="3200" b="1" dirty="0">
                <a:solidFill>
                  <a:srgbClr val="C00000"/>
                </a:solidFill>
              </a:rPr>
              <a:t> isomerism</a:t>
            </a:r>
            <a:endParaRPr lang="zh-CN" altLang="en-US"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lnSpcReduction="10000"/>
          </a:bodyPr>
          <a:lstStyle/>
          <a:p>
            <a:r>
              <a:rPr lang="en-US" altLang="zh-CN" dirty="0"/>
              <a:t>The priority rules get complicated in many cases, but for our purposes can be summarized as follows:</a:t>
            </a:r>
            <a:endParaRPr lang="en-US" altLang="zh-CN" dirty="0"/>
          </a:p>
          <a:p>
            <a:r>
              <a:rPr lang="en-US" altLang="zh-CN" b="1" dirty="0">
                <a:solidFill>
                  <a:srgbClr val="C00000"/>
                </a:solidFill>
              </a:rPr>
              <a:t>Rule 1: Look at the atom bonded to the carbon of the double bond. The atom with the higher atomic number has the higher priority.</a:t>
            </a:r>
            <a:endParaRPr lang="en-US" altLang="zh-CN" b="1" dirty="0">
              <a:solidFill>
                <a:srgbClr val="C00000"/>
              </a:solidFill>
            </a:endParaRPr>
          </a:p>
          <a:p>
            <a:r>
              <a:rPr lang="en-US" altLang="zh-CN" b="1" dirty="0">
                <a:solidFill>
                  <a:srgbClr val="C00000"/>
                </a:solidFill>
              </a:rPr>
              <a:t>Rule 2: If the atoms are the same, for example if they are both carbon atoms, apply the same rule to the next bonded atom. This means that longer hydrocarbon chains have higher priority.</a:t>
            </a:r>
            <a:endParaRPr lang="en-US" altLang="zh-CN" b="1" dirty="0">
              <a:solidFill>
                <a:srgbClr val="C00000"/>
              </a:solidFill>
            </a:endParaRPr>
          </a:p>
          <a:p>
            <a:r>
              <a:rPr lang="en-US" altLang="zh-CN" b="1" dirty="0">
                <a:solidFill>
                  <a:srgbClr val="C00000"/>
                </a:solidFill>
              </a:rPr>
              <a:t>Br &gt; Cl &gt; F &gt; OH &gt; NH</a:t>
            </a:r>
            <a:r>
              <a:rPr lang="en-US" altLang="zh-CN" b="1" baseline="-25000" dirty="0">
                <a:solidFill>
                  <a:srgbClr val="C00000"/>
                </a:solidFill>
              </a:rPr>
              <a:t>2</a:t>
            </a:r>
            <a:r>
              <a:rPr lang="en-US" altLang="zh-CN" b="1" dirty="0">
                <a:solidFill>
                  <a:srgbClr val="C00000"/>
                </a:solidFill>
              </a:rPr>
              <a:t> &gt; C</a:t>
            </a:r>
            <a:r>
              <a:rPr lang="en-US" altLang="zh-CN" b="1" baseline="-25000" dirty="0">
                <a:solidFill>
                  <a:srgbClr val="C00000"/>
                </a:solidFill>
              </a:rPr>
              <a:t>3</a:t>
            </a:r>
            <a:r>
              <a:rPr lang="en-US" altLang="zh-CN" b="1" dirty="0">
                <a:solidFill>
                  <a:srgbClr val="C00000"/>
                </a:solidFill>
              </a:rPr>
              <a:t>H</a:t>
            </a:r>
            <a:r>
              <a:rPr lang="en-US" altLang="zh-CN" b="1" baseline="-25000" dirty="0">
                <a:solidFill>
                  <a:srgbClr val="C00000"/>
                </a:solidFill>
              </a:rPr>
              <a:t>7</a:t>
            </a:r>
            <a:r>
              <a:rPr lang="en-US" altLang="zh-CN" b="1" dirty="0">
                <a:solidFill>
                  <a:srgbClr val="C00000"/>
                </a:solidFill>
              </a:rPr>
              <a:t> &gt; C</a:t>
            </a:r>
            <a:r>
              <a:rPr lang="en-US" altLang="zh-CN" b="1" baseline="-25000" dirty="0">
                <a:solidFill>
                  <a:srgbClr val="C00000"/>
                </a:solidFill>
              </a:rPr>
              <a:t>2</a:t>
            </a:r>
            <a:r>
              <a:rPr lang="en-US" altLang="zh-CN" b="1" dirty="0">
                <a:solidFill>
                  <a:srgbClr val="C00000"/>
                </a:solidFill>
              </a:rPr>
              <a:t>H</a:t>
            </a:r>
            <a:r>
              <a:rPr lang="en-US" altLang="zh-CN" b="1" baseline="-25000" dirty="0">
                <a:solidFill>
                  <a:srgbClr val="C00000"/>
                </a:solidFill>
              </a:rPr>
              <a:t>5</a:t>
            </a:r>
            <a:r>
              <a:rPr lang="en-US" altLang="zh-CN" b="1" dirty="0">
                <a:solidFill>
                  <a:srgbClr val="C00000"/>
                </a:solidFill>
              </a:rPr>
              <a:t> &gt; CH</a:t>
            </a:r>
            <a:r>
              <a:rPr lang="en-US" altLang="zh-CN" b="1" baseline="-25000" dirty="0">
                <a:solidFill>
                  <a:srgbClr val="C00000"/>
                </a:solidFill>
              </a:rPr>
              <a:t>3</a:t>
            </a:r>
            <a:r>
              <a:rPr lang="en-US" altLang="zh-CN" b="1" dirty="0">
                <a:solidFill>
                  <a:srgbClr val="C00000"/>
                </a:solidFill>
              </a:rPr>
              <a:t> &gt; H</a:t>
            </a:r>
            <a:endParaRPr lang="en-US" altLang="zh-CN" b="1" dirty="0">
              <a:solidFill>
                <a:srgbClr val="C00000"/>
              </a:solidFill>
            </a:endParaRPr>
          </a:p>
          <a:p>
            <a:r>
              <a:rPr lang="en-US" altLang="zh-CN" b="1" dirty="0">
                <a:solidFill>
                  <a:srgbClr val="C00000"/>
                </a:solidFill>
              </a:rPr>
              <a:t>Be aware that –OH and –NH</a:t>
            </a:r>
            <a:r>
              <a:rPr lang="en-US" altLang="zh-CN" b="1" baseline="-25000" dirty="0">
                <a:solidFill>
                  <a:srgbClr val="C00000"/>
                </a:solidFill>
              </a:rPr>
              <a:t>2</a:t>
            </a:r>
            <a:r>
              <a:rPr lang="en-US" altLang="zh-CN" b="1" dirty="0">
                <a:solidFill>
                  <a:srgbClr val="C00000"/>
                </a:solidFill>
              </a:rPr>
              <a:t> would not directly bond to C=C because of their instability</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Next we compare the positions of the highest priority groups on the two carbons of the double bond.</a:t>
            </a:r>
            <a:endParaRPr lang="en-US" altLang="zh-CN" dirty="0"/>
          </a:p>
          <a:p>
            <a:r>
              <a:rPr lang="en-US" altLang="zh-CN" b="1" dirty="0">
                <a:solidFill>
                  <a:srgbClr val="C00000"/>
                </a:solidFill>
              </a:rPr>
              <a:t>If the two highest priority groups are on the same side of the double bond then the isomer is ‘</a:t>
            </a:r>
            <a:r>
              <a:rPr lang="en-US" altLang="zh-CN" b="1" i="1" dirty="0">
                <a:solidFill>
                  <a:srgbClr val="C00000"/>
                </a:solidFill>
              </a:rPr>
              <a:t>(Z)</a:t>
            </a:r>
            <a:r>
              <a:rPr lang="en-US" altLang="zh-CN" b="1" dirty="0">
                <a:solidFill>
                  <a:srgbClr val="C00000"/>
                </a:solidFill>
              </a:rPr>
              <a:t>’.</a:t>
            </a:r>
            <a:endParaRPr lang="en-US" altLang="zh-CN" b="1" dirty="0">
              <a:solidFill>
                <a:srgbClr val="C00000"/>
              </a:solidFill>
            </a:endParaRPr>
          </a:p>
          <a:p>
            <a:r>
              <a:rPr lang="en-US" altLang="zh-CN" b="1" dirty="0">
                <a:solidFill>
                  <a:srgbClr val="C00000"/>
                </a:solidFill>
              </a:rPr>
              <a:t>If the two highest priority groups are on the opposite side of the double bond, they are labelled as ‘</a:t>
            </a:r>
            <a:r>
              <a:rPr lang="en-US" altLang="zh-CN" b="1" i="1" dirty="0">
                <a:solidFill>
                  <a:srgbClr val="C00000"/>
                </a:solidFill>
              </a:rPr>
              <a:t>(E)</a:t>
            </a:r>
            <a:r>
              <a:rPr lang="en-US" altLang="zh-CN" b="1" dirty="0">
                <a:solidFill>
                  <a:srgbClr val="C00000"/>
                </a:solidFill>
              </a:rPr>
              <a:t>’.</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00400"/>
            <a:ext cx="7754539" cy="3276600"/>
          </a:xfrm>
        </p:spPr>
        <p:txBody>
          <a:bodyPr>
            <a:normAutofit/>
          </a:bodyPr>
          <a:lstStyle/>
          <a:p>
            <a:r>
              <a:rPr lang="en-US" altLang="zh-CN" dirty="0"/>
              <a:t>When we apply these rules to the example above, we find:</a:t>
            </a:r>
            <a:endParaRPr lang="en-US" altLang="zh-CN" dirty="0"/>
          </a:p>
          <a:p>
            <a:r>
              <a:rPr lang="en-US" altLang="zh-CN" dirty="0"/>
              <a:t>1. Br has the higher priority of the two groups attached to the left-hand carbon and</a:t>
            </a:r>
            <a:endParaRPr lang="en-US" altLang="zh-CN" dirty="0"/>
          </a:p>
          <a:p>
            <a:r>
              <a:rPr lang="en-US" altLang="zh-CN" dirty="0"/>
              <a:t>2. C</a:t>
            </a:r>
            <a:r>
              <a:rPr lang="en-US" altLang="zh-CN" baseline="-25000" dirty="0"/>
              <a:t>2</a:t>
            </a:r>
            <a:r>
              <a:rPr lang="en-US" altLang="zh-CN" dirty="0"/>
              <a:t>H</a:t>
            </a:r>
            <a:r>
              <a:rPr lang="en-US" altLang="zh-CN" baseline="-25000" dirty="0"/>
              <a:t>5</a:t>
            </a:r>
            <a:r>
              <a:rPr lang="en-US" altLang="zh-CN" dirty="0"/>
              <a:t> has the higher priority of the two groups attached to the right-hand carbon.</a:t>
            </a:r>
            <a:endParaRPr lang="en-US" altLang="zh-CN" dirty="0"/>
          </a:p>
          <a:p>
            <a:endParaRPr lang="zh-CN" altLang="en-US" dirty="0"/>
          </a:p>
        </p:txBody>
      </p:sp>
      <p:pic>
        <p:nvPicPr>
          <p:cNvPr id="5" name="图片 4"/>
          <p:cNvPicPr>
            <a:picLocks noChangeAspect="1"/>
          </p:cNvPicPr>
          <p:nvPr/>
        </p:nvPicPr>
        <p:blipFill>
          <a:blip r:embed="rId1">
            <a:lum bright="-20000" contrast="40000"/>
          </a:blip>
          <a:stretch>
            <a:fillRect/>
          </a:stretch>
        </p:blipFill>
        <p:spPr>
          <a:xfrm>
            <a:off x="2819400" y="685800"/>
            <a:ext cx="3531090" cy="1946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As the two highest priority groups are on the same side, this is the </a:t>
            </a:r>
            <a:r>
              <a:rPr lang="en-US" altLang="zh-CN" i="1" dirty="0"/>
              <a:t>(Z)</a:t>
            </a:r>
            <a:r>
              <a:rPr lang="en-US" altLang="zh-CN" dirty="0"/>
              <a:t> isomer. </a:t>
            </a:r>
            <a:endParaRPr lang="en-US" altLang="zh-CN" dirty="0"/>
          </a:p>
          <a:p>
            <a:r>
              <a:rPr lang="en-US" altLang="zh-CN" dirty="0"/>
              <a:t>If they were on opposite sides it would be the </a:t>
            </a:r>
            <a:r>
              <a:rPr lang="en-US" altLang="zh-CN" i="1" dirty="0"/>
              <a:t>(E)</a:t>
            </a:r>
            <a:r>
              <a:rPr lang="en-US" altLang="zh-CN" dirty="0"/>
              <a:t> isomer.</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This process may sound more complicated than it really is, but becomes clearer with examples.</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420115" y="2971800"/>
            <a:ext cx="8044005" cy="1949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85800" y="184008"/>
            <a:ext cx="8155269" cy="1104390"/>
          </a:xfrm>
          <a:prstGeom prst="rect">
            <a:avLst/>
          </a:prstGeom>
        </p:spPr>
      </p:pic>
      <p:pic>
        <p:nvPicPr>
          <p:cNvPr id="3" name="图片 2"/>
          <p:cNvPicPr>
            <a:picLocks noChangeAspect="1"/>
          </p:cNvPicPr>
          <p:nvPr/>
        </p:nvPicPr>
        <p:blipFill>
          <a:blip r:embed="rId2">
            <a:lum bright="-20000" contrast="40000"/>
          </a:blip>
          <a:stretch>
            <a:fillRect/>
          </a:stretch>
        </p:blipFill>
        <p:spPr>
          <a:xfrm>
            <a:off x="1422870" y="990600"/>
            <a:ext cx="7418199" cy="56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We can see that </a:t>
            </a:r>
            <a:r>
              <a:rPr lang="en-US" altLang="zh-CN" b="1" dirty="0">
                <a:solidFill>
                  <a:srgbClr val="C00000"/>
                </a:solidFill>
              </a:rPr>
              <a:t>the </a:t>
            </a:r>
            <a:r>
              <a:rPr lang="en-US" altLang="zh-CN" b="1" i="1" dirty="0">
                <a:solidFill>
                  <a:srgbClr val="C00000"/>
                </a:solidFill>
              </a:rPr>
              <a:t>Z/E</a:t>
            </a:r>
            <a:r>
              <a:rPr lang="en-US" altLang="zh-CN" b="1" dirty="0">
                <a:solidFill>
                  <a:srgbClr val="C00000"/>
                </a:solidFill>
              </a:rPr>
              <a:t> convention has wider application than </a:t>
            </a:r>
            <a:r>
              <a:rPr lang="en-US" altLang="zh-CN" b="1" i="1" dirty="0">
                <a:solidFill>
                  <a:srgbClr val="C00000"/>
                </a:solidFill>
              </a:rPr>
              <a:t>cis–trans</a:t>
            </a:r>
            <a:r>
              <a:rPr lang="en-US" altLang="zh-CN" b="1" dirty="0">
                <a:solidFill>
                  <a:srgbClr val="C00000"/>
                </a:solidFill>
              </a:rPr>
              <a:t>, and is therefore being used increasingly in both organic and inorganic nomenclature</a:t>
            </a:r>
            <a:r>
              <a:rPr lang="en-US" altLang="zh-CN" dirty="0"/>
              <a:t>.</a:t>
            </a:r>
            <a:endParaRPr lang="en-US" altLang="zh-CN" dirty="0"/>
          </a:p>
          <a:p>
            <a:r>
              <a:rPr lang="en-US" altLang="zh-CN" b="1" i="1" dirty="0">
                <a:solidFill>
                  <a:srgbClr val="C00000"/>
                </a:solidFill>
              </a:rPr>
              <a:t>Cis</a:t>
            </a:r>
            <a:r>
              <a:rPr lang="en-US" altLang="zh-CN" b="1" dirty="0">
                <a:solidFill>
                  <a:srgbClr val="C00000"/>
                </a:solidFill>
              </a:rPr>
              <a:t> and </a:t>
            </a:r>
            <a:r>
              <a:rPr lang="en-US" altLang="zh-CN" b="1" i="1" dirty="0">
                <a:solidFill>
                  <a:srgbClr val="C00000"/>
                </a:solidFill>
              </a:rPr>
              <a:t>trans</a:t>
            </a:r>
            <a:r>
              <a:rPr lang="en-US" altLang="zh-CN" b="1" dirty="0">
                <a:solidFill>
                  <a:srgbClr val="C00000"/>
                </a:solidFill>
              </a:rPr>
              <a:t> and </a:t>
            </a:r>
            <a:r>
              <a:rPr lang="en-US" altLang="zh-CN" b="1" i="1" dirty="0">
                <a:solidFill>
                  <a:srgbClr val="C00000"/>
                </a:solidFill>
              </a:rPr>
              <a:t>Z/E</a:t>
            </a:r>
            <a:r>
              <a:rPr lang="en-US" altLang="zh-CN" b="1" dirty="0">
                <a:solidFill>
                  <a:srgbClr val="C00000"/>
                </a:solidFill>
              </a:rPr>
              <a:t> isomers may have some different physical properties depending on the influence of the substituted groups on polarity and the shape or symmetry of the molecules</a:t>
            </a:r>
            <a:r>
              <a:rPr lang="en-US" altLang="zh-CN" dirty="0"/>
              <a:t>. </a:t>
            </a:r>
            <a:endParaRPr lang="en-US" altLang="zh-CN" dirty="0"/>
          </a:p>
          <a:p>
            <a:r>
              <a:rPr lang="en-US" altLang="zh-CN" b="1" dirty="0">
                <a:solidFill>
                  <a:srgbClr val="C00000"/>
                </a:solidFill>
              </a:rPr>
              <a:t>Boiling points, melting points, and solubility data are therefore reported separately for each isomer</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38150" y="914400"/>
            <a:ext cx="8267700" cy="831850"/>
          </a:xfrm>
          <a:prstGeom prst="rect">
            <a:avLst/>
          </a:prstGeom>
        </p:spPr>
      </p:pic>
      <p:pic>
        <p:nvPicPr>
          <p:cNvPr id="5" name="图片 4"/>
          <p:cNvPicPr>
            <a:picLocks noChangeAspect="1"/>
          </p:cNvPicPr>
          <p:nvPr/>
        </p:nvPicPr>
        <p:blipFill>
          <a:blip r:embed="rId2"/>
          <a:stretch>
            <a:fillRect/>
          </a:stretch>
        </p:blipFill>
        <p:spPr>
          <a:xfrm>
            <a:off x="437515" y="2057400"/>
            <a:ext cx="8390255" cy="32194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399" y="228600"/>
            <a:ext cx="7543801" cy="762000"/>
          </a:xfrm>
        </p:spPr>
        <p:txBody>
          <a:bodyPr>
            <a:normAutofit/>
          </a:bodyPr>
          <a:lstStyle/>
          <a:p>
            <a:r>
              <a:rPr lang="en-US" altLang="zh-CN" sz="3200" b="1" dirty="0">
                <a:solidFill>
                  <a:srgbClr val="C00000"/>
                </a:solidFill>
              </a:rPr>
              <a:t>Optical isomers</a:t>
            </a:r>
            <a:endParaRPr lang="en-US" altLang="zh-CN"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lnSpcReduction="10000"/>
          </a:bodyPr>
          <a:lstStyle/>
          <a:p>
            <a:r>
              <a:rPr lang="en-US" altLang="zh-CN" b="1" dirty="0">
                <a:solidFill>
                  <a:srgbClr val="C00000"/>
                </a:solidFill>
              </a:rPr>
              <a:t>A carbon atom attached to four different atoms or groups is known as chiral</a:t>
            </a:r>
            <a:r>
              <a:rPr lang="en-US" altLang="zh-CN" dirty="0"/>
              <a:t>. </a:t>
            </a:r>
            <a:endParaRPr lang="en-US" altLang="zh-CN" dirty="0"/>
          </a:p>
          <a:p>
            <a:r>
              <a:rPr lang="en-US" altLang="zh-CN" dirty="0"/>
              <a:t>It is alternatively known as asymmetric or as a stereocenter. </a:t>
            </a:r>
            <a:endParaRPr lang="en-US" altLang="zh-CN" dirty="0"/>
          </a:p>
          <a:p>
            <a:r>
              <a:rPr lang="en-US" altLang="zh-CN" b="1" dirty="0">
                <a:solidFill>
                  <a:srgbClr val="C00000"/>
                </a:solidFill>
              </a:rPr>
              <a:t>The four groups, arranged tetrahedrally around the carbon atom with bond angles of 109.5°, can be arranged in two different three-dimensional configurations which are mirror images of each other</a:t>
            </a:r>
            <a:r>
              <a:rPr lang="en-US" altLang="zh-CN" dirty="0"/>
              <a:t>.</a:t>
            </a:r>
            <a:endParaRPr lang="en-US" altLang="zh-CN" dirty="0"/>
          </a:p>
          <a:p>
            <a:r>
              <a:rPr lang="en-US" altLang="zh-CN" dirty="0"/>
              <a:t>This is known as </a:t>
            </a:r>
            <a:r>
              <a:rPr lang="en-US" altLang="zh-CN" b="1" dirty="0">
                <a:solidFill>
                  <a:srgbClr val="C00000"/>
                </a:solidFill>
              </a:rPr>
              <a:t>optical isomerism</a:t>
            </a:r>
            <a:r>
              <a:rPr lang="en-US" altLang="zh-CN" dirty="0"/>
              <a:t>. </a:t>
            </a:r>
            <a:endParaRPr lang="en-US" altLang="zh-CN" dirty="0"/>
          </a:p>
          <a:p>
            <a:r>
              <a:rPr lang="en-US" altLang="zh-CN" dirty="0"/>
              <a:t>The term refers to the ways in which the isomers interact with plane-polarized light, which will be discussed below. </a:t>
            </a:r>
            <a:endParaRPr lang="en-US" altLang="zh-CN" dirty="0"/>
          </a:p>
          <a:p>
            <a:r>
              <a:rPr lang="en-US" altLang="zh-CN" b="1" dirty="0">
                <a:solidFill>
                  <a:srgbClr val="C00000"/>
                </a:solidFill>
              </a:rPr>
              <a:t>They are said to be chiral molecules and have no plane of symmetry</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650360" y="926484"/>
            <a:ext cx="5843280" cy="50050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62000"/>
            <a:ext cx="8001000" cy="5410200"/>
          </a:xfrm>
        </p:spPr>
        <p:txBody>
          <a:bodyPr>
            <a:noAutofit/>
          </a:bodyPr>
          <a:lstStyle/>
          <a:p>
            <a:r>
              <a:rPr lang="en-US" altLang="zh-CN" dirty="0"/>
              <a:t>The </a:t>
            </a:r>
            <a:r>
              <a:rPr lang="en-US" altLang="zh-CN" b="1" dirty="0">
                <a:solidFill>
                  <a:srgbClr val="C00000"/>
                </a:solidFill>
              </a:rPr>
              <a:t>structural formula </a:t>
            </a:r>
            <a:r>
              <a:rPr lang="en-US" altLang="zh-CN" dirty="0"/>
              <a:t>is a representation of the molecule showing how the atoms are bonded to each other. There are variations in the amount of detail this shows.</a:t>
            </a:r>
            <a:endParaRPr lang="en-US" altLang="zh-CN" dirty="0"/>
          </a:p>
          <a:p>
            <a:r>
              <a:rPr lang="en-US" altLang="zh-CN" dirty="0"/>
              <a:t>There are several types of structural formulae to show different extent of details of the molecular structures including </a:t>
            </a:r>
            <a:r>
              <a:rPr lang="en-US" altLang="zh-CN" b="1" dirty="0">
                <a:solidFill>
                  <a:srgbClr val="C00000"/>
                </a:solidFill>
              </a:rPr>
              <a:t>full structural formula</a:t>
            </a:r>
            <a:r>
              <a:rPr lang="en-US" altLang="zh-CN" dirty="0"/>
              <a:t>, </a:t>
            </a:r>
            <a:r>
              <a:rPr lang="en-US" altLang="zh-CN" b="1" dirty="0">
                <a:solidFill>
                  <a:srgbClr val="C00000"/>
                </a:solidFill>
              </a:rPr>
              <a:t>condensed structural formula</a:t>
            </a:r>
            <a:r>
              <a:rPr lang="en-US" altLang="zh-CN" dirty="0"/>
              <a:t>, </a:t>
            </a:r>
            <a:r>
              <a:rPr lang="en-US" altLang="zh-CN" b="1" dirty="0">
                <a:solidFill>
                  <a:srgbClr val="C00000"/>
                </a:solidFill>
              </a:rPr>
              <a:t>skeletal formula</a:t>
            </a:r>
            <a:r>
              <a:rPr lang="en-US" altLang="zh-CN" dirty="0"/>
              <a:t>, and </a:t>
            </a:r>
            <a:r>
              <a:rPr lang="en-US" altLang="zh-CN" b="1" dirty="0">
                <a:solidFill>
                  <a:srgbClr val="C00000"/>
                </a:solidFill>
              </a:rPr>
              <a:t>stereochemical formula</a:t>
            </a:r>
            <a:r>
              <a:rPr lang="en-US" altLang="zh-CN" dirty="0"/>
              <a: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600200" y="2590800"/>
            <a:ext cx="5766362" cy="3482748"/>
          </a:xfrm>
          <a:prstGeom prst="rect">
            <a:avLst/>
          </a:prstGeom>
        </p:spPr>
      </p:pic>
      <p:sp>
        <p:nvSpPr>
          <p:cNvPr id="3" name="内容占位符 2"/>
          <p:cNvSpPr txBox="1"/>
          <p:nvPr/>
        </p:nvSpPr>
        <p:spPr>
          <a:xfrm>
            <a:off x="709580" y="609600"/>
            <a:ext cx="7754539" cy="563880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r>
              <a:rPr lang="en-US" altLang="zh-CN" dirty="0"/>
              <a:t>If you look at your two hands you will see that they also are mirror images. When you put them on top of each other, the fingers and thumbs do not line up – we say they are </a:t>
            </a:r>
            <a:r>
              <a:rPr lang="en-GB" altLang="zh-CN" b="1" dirty="0">
                <a:solidFill>
                  <a:srgbClr val="C00000"/>
                </a:solidFill>
              </a:rPr>
              <a:t>non-superimposable</a:t>
            </a:r>
            <a:r>
              <a:rPr lang="en-GB"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0" y="457200"/>
            <a:ext cx="7754539" cy="6019800"/>
          </a:xfrm>
        </p:spPr>
        <p:txBody>
          <a:bodyPr>
            <a:normAutofit/>
          </a:bodyPr>
          <a:lstStyle/>
          <a:p>
            <a:r>
              <a:rPr lang="en-US" altLang="zh-CN" dirty="0"/>
              <a:t>We can find optical activity in many of the molecules we have already encountered in this chapter. </a:t>
            </a:r>
            <a:endParaRPr lang="en-US" altLang="zh-CN" dirty="0"/>
          </a:p>
          <a:p>
            <a:r>
              <a:rPr lang="en-US" altLang="zh-CN" dirty="0"/>
              <a:t>The clue is to look for any carbon atom that is bonded to four different groups. </a:t>
            </a:r>
            <a:endParaRPr lang="en-US" altLang="zh-CN" dirty="0"/>
          </a:p>
          <a:p>
            <a:r>
              <a:rPr lang="en-US" altLang="zh-CN" dirty="0"/>
              <a:t>It is often useful to mark that carbon with a red asterisk.</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1734226" y="3025831"/>
            <a:ext cx="5705246" cy="34511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85800"/>
            <a:ext cx="7754539" cy="5943600"/>
          </a:xfrm>
        </p:spPr>
        <p:txBody>
          <a:bodyPr>
            <a:normAutofit fontScale="92500" lnSpcReduction="20000"/>
          </a:bodyPr>
          <a:lstStyle/>
          <a:p>
            <a:r>
              <a:rPr lang="en-US" altLang="zh-CN" dirty="0"/>
              <a:t>The same is true for optical isomers, and </a:t>
            </a:r>
            <a:r>
              <a:rPr lang="en-US" altLang="zh-CN" b="1" dirty="0">
                <a:solidFill>
                  <a:srgbClr val="C00000"/>
                </a:solidFill>
              </a:rPr>
              <a:t>the two non-superimposable forms are known as enantiomers</a:t>
            </a:r>
            <a:r>
              <a:rPr lang="en-US" altLang="zh-CN" dirty="0"/>
              <a:t>. </a:t>
            </a:r>
            <a:endParaRPr lang="en-US" altLang="zh-CN" dirty="0"/>
          </a:p>
          <a:p>
            <a:r>
              <a:rPr lang="en-US" altLang="zh-CN" b="1" dirty="0">
                <a:solidFill>
                  <a:srgbClr val="C00000"/>
                </a:solidFill>
              </a:rPr>
              <a:t>A mixture containing equal amounts of the two enantiomers is known as a racemic mixture or a racemate</a:t>
            </a:r>
            <a:r>
              <a:rPr lang="en-US" altLang="zh-CN" dirty="0"/>
              <a:t>. </a:t>
            </a:r>
            <a:endParaRPr lang="en-US" altLang="zh-CN" dirty="0"/>
          </a:p>
          <a:p>
            <a:r>
              <a:rPr lang="en-US" altLang="zh-CN" dirty="0"/>
              <a:t>As we will see, </a:t>
            </a:r>
            <a:r>
              <a:rPr lang="en-US" altLang="zh-CN" b="1" dirty="0">
                <a:solidFill>
                  <a:srgbClr val="C00000"/>
                </a:solidFill>
              </a:rPr>
              <a:t>such a mixture is said to be optically inactive</a:t>
            </a:r>
            <a:r>
              <a:rPr lang="en-US" altLang="zh-CN" dirty="0"/>
              <a:t>.</a:t>
            </a:r>
            <a:endParaRPr lang="en-US" altLang="zh-CN" dirty="0"/>
          </a:p>
          <a:p>
            <a:r>
              <a:rPr lang="en-US" altLang="zh-CN" dirty="0"/>
              <a:t>Many molecules have </a:t>
            </a:r>
            <a:r>
              <a:rPr lang="en-US" altLang="zh-CN" b="1" dirty="0">
                <a:solidFill>
                  <a:srgbClr val="C00000"/>
                </a:solidFill>
              </a:rPr>
              <a:t>more than one chiral centre</a:t>
            </a:r>
            <a:r>
              <a:rPr lang="en-US" altLang="zh-CN" dirty="0"/>
              <a:t>, and so can give rise to different configurations at each position. </a:t>
            </a:r>
            <a:endParaRPr lang="en-US" altLang="zh-CN" dirty="0"/>
          </a:p>
          <a:p>
            <a:r>
              <a:rPr lang="en-US" altLang="zh-CN" b="1" dirty="0">
                <a:solidFill>
                  <a:srgbClr val="C00000"/>
                </a:solidFill>
              </a:rPr>
              <a:t>Enantiomers have opposite configurations at each chiral centre, which is why the molecules are mirror images of each other</a:t>
            </a:r>
            <a:r>
              <a:rPr lang="en-US" altLang="zh-CN" dirty="0"/>
              <a:t>. </a:t>
            </a:r>
            <a:endParaRPr lang="en-US" altLang="zh-CN" dirty="0"/>
          </a:p>
          <a:p>
            <a:r>
              <a:rPr lang="en-US" altLang="zh-CN" b="1" dirty="0">
                <a:solidFill>
                  <a:srgbClr val="C00000"/>
                </a:solidFill>
              </a:rPr>
              <a:t>But when molecules have different configurations at one or more, but not all, chiral centers, they are known as diastereomers and are not mirror images of each other</a:t>
            </a:r>
            <a:r>
              <a:rPr lang="en-US" altLang="zh-CN" dirty="0"/>
              <a:t>. </a:t>
            </a:r>
            <a:endParaRPr lang="en-US" altLang="zh-CN" dirty="0"/>
          </a:p>
          <a:p>
            <a:r>
              <a:rPr lang="en-US" altLang="zh-CN" dirty="0"/>
              <a:t>Common sugars are often diastereomers of each other, such as glucose and galactose.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1295400"/>
            <a:ext cx="8078970" cy="3124969"/>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17525" y="180975"/>
            <a:ext cx="8108950" cy="64960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0999" y="1180828"/>
            <a:ext cx="8536271" cy="1105172"/>
          </a:xfrm>
          <a:prstGeom prst="rect">
            <a:avLst/>
          </a:prstGeom>
        </p:spPr>
      </p:pic>
      <p:pic>
        <p:nvPicPr>
          <p:cNvPr id="3" name="图片 2"/>
          <p:cNvPicPr>
            <a:picLocks noChangeAspect="1"/>
          </p:cNvPicPr>
          <p:nvPr/>
        </p:nvPicPr>
        <p:blipFill>
          <a:blip r:embed="rId2">
            <a:lum bright="-20000" contrast="40000"/>
          </a:blip>
          <a:stretch>
            <a:fillRect/>
          </a:stretch>
        </p:blipFill>
        <p:spPr>
          <a:xfrm>
            <a:off x="380999" y="2286000"/>
            <a:ext cx="8536271" cy="3226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Properties of enantiomers</a:t>
            </a:r>
            <a:endParaRPr lang="en-US" altLang="zh-CN" sz="3200" b="1" dirty="0">
              <a:solidFill>
                <a:srgbClr val="C00000"/>
              </a:solidFill>
            </a:endParaRPr>
          </a:p>
        </p:txBody>
      </p:sp>
      <p:sp>
        <p:nvSpPr>
          <p:cNvPr id="3" name="内容占位符 2"/>
          <p:cNvSpPr>
            <a:spLocks noGrp="1"/>
          </p:cNvSpPr>
          <p:nvPr>
            <p:ph idx="1"/>
          </p:nvPr>
        </p:nvSpPr>
        <p:spPr>
          <a:xfrm>
            <a:off x="673486" y="1143000"/>
            <a:ext cx="7754539" cy="4760495"/>
          </a:xfrm>
        </p:spPr>
        <p:txBody>
          <a:bodyPr>
            <a:normAutofit/>
          </a:bodyPr>
          <a:lstStyle/>
          <a:p>
            <a:r>
              <a:rPr lang="en-US" altLang="zh-CN" dirty="0"/>
              <a:t>Diastereomers usually differ from each other in their physical and chemical properties.</a:t>
            </a:r>
            <a:endParaRPr lang="en-US" altLang="zh-CN" dirty="0"/>
          </a:p>
          <a:p>
            <a:r>
              <a:rPr lang="en-US" altLang="zh-CN" dirty="0"/>
              <a:t>Enantiomers, on the other hand, have identical physical and chemical properties – with two important exceptions.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1. Optical activity</a:t>
            </a:r>
            <a:endParaRPr lang="en-US" altLang="zh-CN" sz="3200" b="1" dirty="0">
              <a:solidFill>
                <a:srgbClr val="C00000"/>
              </a:solidFill>
            </a:endParaRPr>
          </a:p>
        </p:txBody>
      </p:sp>
      <p:sp>
        <p:nvSpPr>
          <p:cNvPr id="3" name="内容占位符 2"/>
          <p:cNvSpPr>
            <a:spLocks noGrp="1"/>
          </p:cNvSpPr>
          <p:nvPr>
            <p:ph idx="1"/>
          </p:nvPr>
        </p:nvSpPr>
        <p:spPr>
          <a:xfrm>
            <a:off x="457200" y="1066800"/>
            <a:ext cx="8731197" cy="5638800"/>
          </a:xfrm>
        </p:spPr>
        <p:txBody>
          <a:bodyPr>
            <a:normAutofit/>
          </a:bodyPr>
          <a:lstStyle/>
          <a:p>
            <a:r>
              <a:rPr lang="en-US" altLang="zh-CN" dirty="0"/>
              <a:t>As we know from their name, optical isomers show a difference in a specific interaction with light. </a:t>
            </a:r>
            <a:endParaRPr lang="en-US" altLang="zh-CN" dirty="0"/>
          </a:p>
          <a:p>
            <a:r>
              <a:rPr lang="en-US" altLang="zh-CN" b="1" dirty="0">
                <a:solidFill>
                  <a:srgbClr val="C00000"/>
                </a:solidFill>
              </a:rPr>
              <a:t>A beam of ordinary light consists of electromagnetic waves that oscillate in an infinite number of planes at right angles to the direction of travel</a:t>
            </a:r>
            <a:r>
              <a:rPr lang="en-US" altLang="zh-CN" dirty="0"/>
              <a:t>. </a:t>
            </a:r>
            <a:endParaRPr lang="en-US" altLang="zh-CN" dirty="0"/>
          </a:p>
          <a:p>
            <a:r>
              <a:rPr lang="en-US" altLang="zh-CN" dirty="0"/>
              <a:t>If, however, this </a:t>
            </a:r>
            <a:r>
              <a:rPr lang="en-US" altLang="zh-CN" b="1" dirty="0">
                <a:solidFill>
                  <a:srgbClr val="C00000"/>
                </a:solidFill>
              </a:rPr>
              <a:t>light is passed through a device called a polarizer, only the light waves oscillating in a single plane pass through</a:t>
            </a:r>
            <a:r>
              <a:rPr lang="en-US" altLang="zh-CN" dirty="0"/>
              <a:t>, while light waves in all other planes are blocked out, and this is known as </a:t>
            </a:r>
            <a:r>
              <a:rPr lang="en-US" altLang="zh-CN" b="1" dirty="0">
                <a:solidFill>
                  <a:srgbClr val="C00000"/>
                </a:solidFill>
              </a:rPr>
              <a:t>plane-polarized light</a:t>
            </a:r>
            <a:r>
              <a:rPr lang="en-US" altLang="zh-CN" dirty="0"/>
              <a: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66800"/>
            <a:ext cx="8731197" cy="5638800"/>
          </a:xfrm>
        </p:spPr>
        <p:txBody>
          <a:bodyPr>
            <a:normAutofit/>
          </a:bodyPr>
          <a:lstStyle/>
          <a:p>
            <a:r>
              <a:rPr lang="en-US" altLang="zh-CN" dirty="0"/>
              <a:t>A similar effect is achieved in polarized sunglasses or windshields to reduce glare.</a:t>
            </a:r>
            <a:endParaRPr lang="en-US" altLang="zh-CN" dirty="0"/>
          </a:p>
          <a:p>
            <a:r>
              <a:rPr lang="en-US" altLang="zh-CN" dirty="0"/>
              <a:t>In the early 1800s it was discovered that </a:t>
            </a:r>
            <a:r>
              <a:rPr lang="en-US" altLang="zh-CN" b="1" dirty="0">
                <a:solidFill>
                  <a:srgbClr val="C00000"/>
                </a:solidFill>
              </a:rPr>
              <a:t>when a beam of plane-polarized light passes through a solution of optical isomers, they rotate the plane of polarization</a:t>
            </a:r>
            <a:r>
              <a:rPr lang="en-US" altLang="zh-CN" dirty="0"/>
              <a:t>.</a:t>
            </a:r>
            <a:endParaRPr lang="en-US" altLang="zh-CN" dirty="0"/>
          </a:p>
          <a:p>
            <a:r>
              <a:rPr lang="en-US" altLang="zh-CN" b="1" dirty="0">
                <a:solidFill>
                  <a:srgbClr val="C00000"/>
                </a:solidFill>
              </a:rPr>
              <a:t>The amount and direction of rotation can be measured with an instrument called a polarimeter</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7200" y="526415"/>
            <a:ext cx="2718435" cy="2885440"/>
          </a:xfrm>
          <a:prstGeom prst="rect">
            <a:avLst/>
          </a:prstGeom>
        </p:spPr>
      </p:pic>
      <p:pic>
        <p:nvPicPr>
          <p:cNvPr id="5" name="图片 4"/>
          <p:cNvPicPr>
            <a:picLocks noChangeAspect="1"/>
          </p:cNvPicPr>
          <p:nvPr/>
        </p:nvPicPr>
        <p:blipFill>
          <a:blip r:embed="rId2"/>
          <a:stretch>
            <a:fillRect/>
          </a:stretch>
        </p:blipFill>
        <p:spPr>
          <a:xfrm>
            <a:off x="3615055" y="152400"/>
            <a:ext cx="4815840" cy="3259455"/>
          </a:xfrm>
          <a:prstGeom prst="rect">
            <a:avLst/>
          </a:prstGeom>
        </p:spPr>
      </p:pic>
      <p:pic>
        <p:nvPicPr>
          <p:cNvPr id="6" name="图片 5"/>
          <p:cNvPicPr>
            <a:picLocks noChangeAspect="1"/>
          </p:cNvPicPr>
          <p:nvPr/>
        </p:nvPicPr>
        <p:blipFill>
          <a:blip r:embed="rId3"/>
          <a:stretch>
            <a:fillRect/>
          </a:stretch>
        </p:blipFill>
        <p:spPr>
          <a:xfrm>
            <a:off x="1219200" y="3581400"/>
            <a:ext cx="6261100" cy="3175000"/>
          </a:xfrm>
          <a:prstGeom prst="rect">
            <a:avLst/>
          </a:prstGeom>
        </p:spPr>
      </p:pic>
      <p:sp>
        <p:nvSpPr>
          <p:cNvPr id="7" name="文本框 6"/>
          <p:cNvSpPr txBox="1"/>
          <p:nvPr/>
        </p:nvSpPr>
        <p:spPr>
          <a:xfrm>
            <a:off x="452120" y="4015740"/>
            <a:ext cx="3048000" cy="368300"/>
          </a:xfrm>
          <a:prstGeom prst="rect">
            <a:avLst/>
          </a:prstGeom>
          <a:noFill/>
        </p:spPr>
        <p:txBody>
          <a:bodyPr wrap="square" rtlCol="0">
            <a:spAutoFit/>
          </a:bodyPr>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609600"/>
            <a:ext cx="8305800" cy="5867400"/>
          </a:xfrm>
        </p:spPr>
        <p:txBody>
          <a:bodyPr>
            <a:normAutofit/>
          </a:bodyPr>
          <a:lstStyle/>
          <a:p>
            <a:r>
              <a:rPr lang="en-US" altLang="zh-CN" dirty="0"/>
              <a:t>A </a:t>
            </a:r>
            <a:r>
              <a:rPr lang="en-US" altLang="zh-CN" b="1" dirty="0">
                <a:solidFill>
                  <a:srgbClr val="C00000"/>
                </a:solidFill>
              </a:rPr>
              <a:t>full structural formula </a:t>
            </a:r>
            <a:r>
              <a:rPr lang="en-US" altLang="zh-CN" dirty="0"/>
              <a:t>(graphic formula or displayed formula) </a:t>
            </a:r>
            <a:r>
              <a:rPr lang="en-US" altLang="zh-CN" b="1" dirty="0">
                <a:solidFill>
                  <a:srgbClr val="C00000"/>
                </a:solidFill>
              </a:rPr>
              <a:t>shows every bond and atom</a:t>
            </a:r>
            <a:r>
              <a:rPr lang="en-US" altLang="zh-CN" dirty="0"/>
              <a:t>. Usually 90° and 180° (and 120° ) angles are used to show the bonds because this is the clearest representation on a two-dimensional page, although in most cases this is not the true geometry of the molecule.</a:t>
            </a:r>
            <a:endParaRPr lang="en-US" altLang="zh-CN" dirty="0"/>
          </a:p>
          <a:p>
            <a:r>
              <a:rPr lang="en-US" altLang="zh-CN" dirty="0"/>
              <a:t>A </a:t>
            </a:r>
            <a:r>
              <a:rPr lang="en-US" altLang="zh-CN" b="1" dirty="0">
                <a:solidFill>
                  <a:srgbClr val="C00000"/>
                </a:solidFill>
              </a:rPr>
              <a:t>condensed structural formula often omits bonds where they can be assumed, and groups atoms together</a:t>
            </a:r>
            <a:r>
              <a:rPr lang="en-US" altLang="zh-CN" dirty="0"/>
              <a:t>. It contains the minimum information needed to describe the molecule non-ambiguously – in other words there is only one possible structure that could be described by this formula.</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1828800"/>
            <a:ext cx="8338884" cy="306741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The solution of isomers is placed in the sample tube through which plane-polarized light is passed. </a:t>
            </a:r>
            <a:endParaRPr lang="en-US" altLang="zh-CN" dirty="0"/>
          </a:p>
          <a:p>
            <a:r>
              <a:rPr lang="en-US" altLang="zh-CN" dirty="0"/>
              <a:t>Rotation of the polarization plane occurs and the light then passes through a second polarizer called the analyzer. </a:t>
            </a:r>
            <a:endParaRPr lang="en-US" altLang="zh-CN" dirty="0"/>
          </a:p>
          <a:p>
            <a:r>
              <a:rPr lang="en-US" altLang="zh-CN" dirty="0"/>
              <a:t>This can be rotated until the light passes through it and so the extent and direction of rotation can be deduced. </a:t>
            </a:r>
            <a:endParaRPr lang="en-US" altLang="zh-CN" dirty="0"/>
          </a:p>
          <a:p>
            <a:r>
              <a:rPr lang="en-US" altLang="zh-CN" dirty="0"/>
              <a:t>In order to compare different solutions, the concentrations of the solutions, the wavelength of light used, and the sample path length must all be kept the same.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533400"/>
            <a:ext cx="8305800" cy="6172200"/>
          </a:xfrm>
        </p:spPr>
        <p:txBody>
          <a:bodyPr>
            <a:normAutofit/>
          </a:bodyPr>
          <a:lstStyle/>
          <a:p>
            <a:r>
              <a:rPr lang="en-US" altLang="zh-CN" b="1" dirty="0">
                <a:solidFill>
                  <a:srgbClr val="C00000"/>
                </a:solidFill>
              </a:rPr>
              <a:t>Separate solutions of enantiomers, at the same concentration, rotate plane-polarized light in equal amounts but opposite directions</a:t>
            </a:r>
            <a:r>
              <a:rPr lang="en-US" altLang="zh-CN" dirty="0"/>
              <a:t>.</a:t>
            </a:r>
            <a:endParaRPr lang="en-US" altLang="zh-CN" dirty="0"/>
          </a:p>
          <a:p>
            <a:r>
              <a:rPr lang="en-US" altLang="zh-CN" dirty="0"/>
              <a:t>This is what is meant by being </a:t>
            </a:r>
            <a:r>
              <a:rPr lang="en-US" altLang="zh-CN" b="1" dirty="0">
                <a:solidFill>
                  <a:srgbClr val="C00000"/>
                </a:solidFill>
              </a:rPr>
              <a:t>optically active</a:t>
            </a:r>
            <a:r>
              <a:rPr lang="en-US" altLang="zh-CN" dirty="0"/>
              <a:t>. </a:t>
            </a:r>
            <a:endParaRPr lang="en-US" altLang="zh-CN" dirty="0"/>
          </a:p>
          <a:p>
            <a:r>
              <a:rPr lang="en-US" altLang="zh-CN" b="1" dirty="0">
                <a:solidFill>
                  <a:srgbClr val="C00000"/>
                </a:solidFill>
              </a:rPr>
              <a:t>A racemic mixture does not rotate the light and so is said to be optically inactive</a:t>
            </a:r>
            <a:r>
              <a:rPr lang="en-US" altLang="zh-CN" dirty="0"/>
              <a:t>. </a:t>
            </a:r>
            <a:endParaRPr lang="en-US" altLang="zh-CN" dirty="0"/>
          </a:p>
          <a:p>
            <a:r>
              <a:rPr lang="en-US" altLang="zh-CN" dirty="0"/>
              <a:t>Naturally occurring chiral molecules are optically active, in other words they exist as only one enantiomer. </a:t>
            </a:r>
            <a:endParaRPr lang="en-US" altLang="zh-CN" dirty="0"/>
          </a:p>
          <a:p>
            <a:r>
              <a:rPr lang="en-US" altLang="zh-CN" dirty="0"/>
              <a:t>For example, morphine </a:t>
            </a:r>
            <a:r>
              <a:rPr lang="en-US" altLang="zh-CN" b="1" dirty="0">
                <a:solidFill>
                  <a:srgbClr val="C00000"/>
                </a:solidFill>
              </a:rPr>
              <a:t>rotates plane-polarized light to the left (anticlockwise) so is said to be (−)</a:t>
            </a:r>
            <a:r>
              <a:rPr lang="en-US" altLang="zh-CN" dirty="0"/>
              <a:t>, whereas sucrose </a:t>
            </a:r>
            <a:r>
              <a:rPr lang="en-US" altLang="zh-CN" b="1" dirty="0">
                <a:solidFill>
                  <a:srgbClr val="C00000"/>
                </a:solidFill>
              </a:rPr>
              <a:t>rotates it to the right (clockwise) and is said to be (+)</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47800" y="1061085"/>
            <a:ext cx="6687820" cy="3358515"/>
          </a:xfrm>
          <a:prstGeom prst="rect">
            <a:avLst/>
          </a:prstGeom>
        </p:spPr>
      </p:pic>
      <p:sp>
        <p:nvSpPr>
          <p:cNvPr id="5" name="内容占位符 4"/>
          <p:cNvSpPr>
            <a:spLocks noGrp="1"/>
          </p:cNvSpPr>
          <p:nvPr>
            <p:ph idx="1"/>
            <p:custDataLst>
              <p:tags r:id="rId2"/>
            </p:custDataLst>
          </p:nvPr>
        </p:nvSpPr>
        <p:spPr>
          <a:xfrm>
            <a:off x="609600" y="4419600"/>
            <a:ext cx="8305800" cy="2401570"/>
          </a:xfrm>
        </p:spPr>
        <p:txBody>
          <a:bodyPr>
            <a:normAutofit fontScale="90000" lnSpcReduction="20000"/>
          </a:bodyPr>
          <a:p>
            <a:r>
              <a:rPr lang="en-US" altLang="zh-CN" dirty="0">
                <a:latin typeface="Times New Roman" panose="02020603050405020304" pitchFamily="18" charset="0"/>
                <a:cs typeface="Times New Roman" panose="02020603050405020304" pitchFamily="18" charset="0"/>
              </a:rPr>
              <a:t>α = [α] l c		where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α is the observed rotation,</a:t>
            </a:r>
            <a:endParaRPr lang="en-US" altLang="zh-CN" dirty="0">
              <a:latin typeface="Times New Roman" panose="02020603050405020304" pitchFamily="18" charset="0"/>
              <a:cs typeface="Times New Roman" panose="02020603050405020304" pitchFamily="18" charset="0"/>
              <a:sym typeface="+mn-ea"/>
            </a:endParaRPr>
          </a:p>
          <a:p>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mn-ea"/>
              </a:rPr>
              <a:t>α</a:t>
            </a:r>
            <a:r>
              <a:rPr lang="en-US" altLang="zh-CN" dirty="0">
                <a:latin typeface="Times New Roman" panose="02020603050405020304" pitchFamily="18" charset="0"/>
                <a:cs typeface="Times New Roman" panose="02020603050405020304" pitchFamily="18" charset="0"/>
              </a:rPr>
              <a:t>] is the specific rotation of this specific substance,</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 is the length of the path that the polarized light passes through</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 is the concentration of the substance.</a:t>
            </a:r>
            <a:endParaRPr lang="en-US" altLang="zh-CN" dirty="0">
              <a:latin typeface="Times New Roman" panose="02020603050405020304" pitchFamily="18" charset="0"/>
              <a:cs typeface="Times New Roman" panose="02020603050405020304" pitchFamily="18" charset="0"/>
            </a:endParaRPr>
          </a:p>
        </p:txBody>
      </p:sp>
      <p:sp>
        <p:nvSpPr>
          <p:cNvPr id="6" name="标题 5"/>
          <p:cNvSpPr>
            <a:spLocks noGrp="1"/>
          </p:cNvSpPr>
          <p:nvPr>
            <p:ph type="title"/>
            <p:custDataLst>
              <p:tags r:id="rId3"/>
            </p:custDataLst>
          </p:nvPr>
        </p:nvSpPr>
        <p:spPr>
          <a:xfrm>
            <a:off x="693539" y="228600"/>
            <a:ext cx="8145662" cy="762000"/>
          </a:xfrm>
        </p:spPr>
        <p:txBody>
          <a:bodyPr>
            <a:normAutofit/>
          </a:bodyPr>
          <a:p>
            <a:r>
              <a:rPr lang="en-US" altLang="zh-CN" sz="3200" b="1" dirty="0">
                <a:solidFill>
                  <a:srgbClr val="C00000"/>
                </a:solidFill>
              </a:rPr>
              <a:t>Calculation of rotation (not required)</a:t>
            </a:r>
            <a:endParaRPr lang="en-US" altLang="zh-CN" sz="32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fontScale="90000"/>
          </a:bodyPr>
          <a:lstStyle/>
          <a:p>
            <a:r>
              <a:rPr lang="en-US" altLang="zh-CN" sz="3200" b="1" dirty="0">
                <a:solidFill>
                  <a:srgbClr val="C00000"/>
                </a:solidFill>
              </a:rPr>
              <a:t>2. Reactivity with other chiral molecules</a:t>
            </a:r>
            <a:endParaRPr lang="en-US" altLang="zh-CN" sz="3200" b="1" dirty="0">
              <a:solidFill>
                <a:srgbClr val="C00000"/>
              </a:solidFill>
            </a:endParaRPr>
          </a:p>
        </p:txBody>
      </p:sp>
      <p:sp>
        <p:nvSpPr>
          <p:cNvPr id="3" name="内容占位符 2"/>
          <p:cNvSpPr>
            <a:spLocks noGrp="1"/>
          </p:cNvSpPr>
          <p:nvPr>
            <p:ph idx="1"/>
          </p:nvPr>
        </p:nvSpPr>
        <p:spPr>
          <a:xfrm>
            <a:off x="457200" y="1066800"/>
            <a:ext cx="8382001" cy="5638800"/>
          </a:xfrm>
        </p:spPr>
        <p:txBody>
          <a:bodyPr>
            <a:normAutofit/>
          </a:bodyPr>
          <a:lstStyle/>
          <a:p>
            <a:r>
              <a:rPr lang="en-US" altLang="zh-CN" dirty="0"/>
              <a:t>When a racemic mixture is reacted with a single enantiomer of another chiral compound, the two components of the mixture, the (+) and (−) enantiomers, react to produce different products. </a:t>
            </a:r>
            <a:endParaRPr lang="en-US" altLang="zh-CN" dirty="0"/>
          </a:p>
          <a:p>
            <a:r>
              <a:rPr lang="en-US" altLang="zh-CN" dirty="0"/>
              <a:t>These products have distinct chemical and physical properties and so can be separated from each other relatively easily. This is therefore a means by which </a:t>
            </a:r>
            <a:r>
              <a:rPr lang="en-US" altLang="zh-CN"/>
              <a:t>the two enantiomers </a:t>
            </a:r>
            <a:r>
              <a:rPr lang="en-US" altLang="zh-CN" dirty="0"/>
              <a:t>can be separated from a racemic mixture, a process known as resolution.</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33400"/>
            <a:ext cx="8382001" cy="6172200"/>
          </a:xfrm>
        </p:spPr>
        <p:txBody>
          <a:bodyPr>
            <a:normAutofit/>
          </a:bodyPr>
          <a:lstStyle/>
          <a:p>
            <a:r>
              <a:rPr lang="en-US" altLang="zh-CN" b="1" dirty="0">
                <a:solidFill>
                  <a:srgbClr val="C00000"/>
                </a:solidFill>
              </a:rPr>
              <a:t>The different reactivity of a pair of enantiomers with another chiral molecule is of particular significance in biological systems because these are chiral environments</a:t>
            </a:r>
            <a:r>
              <a:rPr lang="en-US" altLang="zh-CN" dirty="0"/>
              <a:t>.</a:t>
            </a:r>
            <a:endParaRPr lang="en-US" altLang="zh-CN" dirty="0"/>
          </a:p>
          <a:p>
            <a:r>
              <a:rPr lang="en-US" altLang="zh-CN" dirty="0"/>
              <a:t>An infamous example of this occurred in the 1960s when the drug thalidomide was prescribed to pregnant women for morning sickness. </a:t>
            </a:r>
            <a:endParaRPr lang="en-US" altLang="zh-CN" dirty="0"/>
          </a:p>
          <a:p>
            <a:r>
              <a:rPr lang="en-US" altLang="zh-CN" dirty="0"/>
              <a:t>One enantiomer is therapeutic but the other produces severe malformations in the fetus. </a:t>
            </a:r>
            <a:endParaRPr lang="en-US" altLang="zh-CN" dirty="0"/>
          </a:p>
          <a:p>
            <a:r>
              <a:rPr lang="en-US" altLang="zh-CN" dirty="0"/>
              <a:t>This tragedy largely spearheaded research into processes for the manufacture of a single enantiomer using a chiral catalyst. </a:t>
            </a:r>
            <a:endParaRPr lang="en-US" altLang="zh-CN" dirty="0"/>
          </a:p>
          <a:p>
            <a:r>
              <a:rPr lang="en-US" altLang="zh-CN" dirty="0"/>
              <a:t>The process, known as asymmetric synthesis, led to the Nobel Prize in Chemistry in 2001.</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4800" y="381000"/>
            <a:ext cx="8413750" cy="1579245"/>
          </a:xfrm>
          <a:prstGeom prst="rect">
            <a:avLst/>
          </a:prstGeom>
        </p:spPr>
      </p:pic>
      <p:pic>
        <p:nvPicPr>
          <p:cNvPr id="5" name="图片 4"/>
          <p:cNvPicPr>
            <a:picLocks noChangeAspect="1"/>
          </p:cNvPicPr>
          <p:nvPr/>
        </p:nvPicPr>
        <p:blipFill>
          <a:blip r:embed="rId2"/>
          <a:stretch>
            <a:fillRect/>
          </a:stretch>
        </p:blipFill>
        <p:spPr>
          <a:xfrm>
            <a:off x="304800" y="2362200"/>
            <a:ext cx="8413750" cy="285623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04800" y="609600"/>
            <a:ext cx="8388985" cy="40119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381000"/>
            <a:ext cx="8840235" cy="5810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62000"/>
            <a:ext cx="7429499" cy="5105401"/>
          </a:xfrm>
        </p:spPr>
        <p:txBody>
          <a:bodyPr>
            <a:normAutofit/>
          </a:bodyPr>
          <a:lstStyle/>
          <a:p>
            <a:r>
              <a:rPr lang="en-US" altLang="zh-CN" dirty="0"/>
              <a:t>A </a:t>
            </a:r>
            <a:r>
              <a:rPr lang="en-US" altLang="zh-CN" b="1" dirty="0">
                <a:solidFill>
                  <a:srgbClr val="C00000"/>
                </a:solidFill>
              </a:rPr>
              <a:t>skeletal formula omits carbon and hydrogen atoms and only use dashes to represent any bonds, but other atoms or functional groups are all shown clearly in the formula</a:t>
            </a:r>
            <a:r>
              <a:rPr lang="en-US" altLang="zh-CN" dirty="0"/>
              <a:t>.</a:t>
            </a:r>
            <a:endParaRPr lang="en-US" altLang="zh-CN" dirty="0"/>
          </a:p>
        </p:txBody>
      </p:sp>
      <p:pic>
        <p:nvPicPr>
          <p:cNvPr id="5" name="图片 4"/>
          <p:cNvPicPr>
            <a:picLocks noChangeAspect="1"/>
          </p:cNvPicPr>
          <p:nvPr/>
        </p:nvPicPr>
        <p:blipFill>
          <a:blip r:embed="rId1"/>
          <a:stretch>
            <a:fillRect/>
          </a:stretch>
        </p:blipFill>
        <p:spPr>
          <a:xfrm>
            <a:off x="925399" y="3124200"/>
            <a:ext cx="3627550" cy="1930594"/>
          </a:xfrm>
          <a:prstGeom prst="rect">
            <a:avLst/>
          </a:prstGeom>
        </p:spPr>
      </p:pic>
      <p:pic>
        <p:nvPicPr>
          <p:cNvPr id="6" name="图片 5"/>
          <p:cNvPicPr>
            <a:picLocks noChangeAspect="1"/>
          </p:cNvPicPr>
          <p:nvPr/>
        </p:nvPicPr>
        <p:blipFill>
          <a:blip r:embed="rId2"/>
          <a:stretch>
            <a:fillRect/>
          </a:stretch>
        </p:blipFill>
        <p:spPr>
          <a:xfrm>
            <a:off x="5334000" y="3276600"/>
            <a:ext cx="3272882" cy="156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299800"/>
            <a:ext cx="7429499" cy="5257801"/>
          </a:xfrm>
        </p:spPr>
        <p:txBody>
          <a:bodyPr>
            <a:normAutofit lnSpcReduction="10000"/>
          </a:bodyPr>
          <a:lstStyle/>
          <a:p>
            <a:r>
              <a:rPr lang="en-US" altLang="zh-CN" dirty="0"/>
              <a:t>A </a:t>
            </a:r>
            <a:r>
              <a:rPr lang="en-US" altLang="zh-CN" b="1" dirty="0">
                <a:solidFill>
                  <a:srgbClr val="C00000"/>
                </a:solidFill>
              </a:rPr>
              <a:t>stereochemical formula attempts to show the relative positions of atoms and groups around carbon in three dimensions</a:t>
            </a:r>
            <a:r>
              <a:rPr lang="en-US" altLang="zh-CN" dirty="0"/>
              <a:t>. </a:t>
            </a:r>
            <a:endParaRPr lang="en-US" altLang="zh-CN" dirty="0"/>
          </a:p>
          <a:p>
            <a:r>
              <a:rPr lang="en-US" altLang="zh-CN" dirty="0"/>
              <a:t>The convention is that a bond sticking forwards from the page is shown as a solid, enlarging wedge, whereas a bond sticking behind the page is shown as a hashed line. </a:t>
            </a:r>
            <a:endParaRPr lang="en-US" altLang="zh-CN" dirty="0"/>
          </a:p>
          <a:p>
            <a:r>
              <a:rPr lang="en-US" altLang="zh-CN" dirty="0"/>
              <a:t>A bond in the plane of the paper is a solid line. </a:t>
            </a:r>
            <a:endParaRPr lang="en-US" altLang="zh-CN" dirty="0"/>
          </a:p>
          <a:p>
            <a:r>
              <a:rPr lang="en-US" altLang="zh-CN" dirty="0"/>
              <a:t>When carbon forms four single bonds, the arrangement is tetrahedral with bond angles of 109.5°; when it forms a double bond, the arrangement is triangular planar </a:t>
            </a:r>
            <a:r>
              <a:rPr lang="en-GB" altLang="zh-CN" dirty="0"/>
              <a:t>with bonds at 120°.</a:t>
            </a:r>
            <a:endParaRPr lang="zh-CN" altLang="en-US" dirty="0"/>
          </a:p>
        </p:txBody>
      </p:sp>
      <p:pic>
        <p:nvPicPr>
          <p:cNvPr id="4" name="图片 3"/>
          <p:cNvPicPr>
            <a:picLocks noChangeAspect="1"/>
          </p:cNvPicPr>
          <p:nvPr/>
        </p:nvPicPr>
        <p:blipFill>
          <a:blip r:embed="rId1"/>
          <a:stretch>
            <a:fillRect/>
          </a:stretch>
        </p:blipFill>
        <p:spPr>
          <a:xfrm>
            <a:off x="5791200" y="4861398"/>
            <a:ext cx="3073656" cy="19712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2743200"/>
            <a:ext cx="7607825" cy="3541714"/>
          </a:xfrm>
        </p:spPr>
        <p:txBody>
          <a:bodyPr/>
          <a:lstStyle/>
          <a:p>
            <a:r>
              <a:rPr lang="en-US" altLang="zh-CN" dirty="0"/>
              <a:t>Sometimes we do not need to show the exact details of the hydrocarbon, or</a:t>
            </a:r>
            <a:r>
              <a:rPr lang="en-US" altLang="zh-CN" dirty="0">
                <a:solidFill>
                  <a:srgbClr val="C00000"/>
                </a:solidFill>
              </a:rPr>
              <a:t> </a:t>
            </a:r>
            <a:r>
              <a:rPr lang="en-US" altLang="zh-CN" b="1" dirty="0">
                <a:solidFill>
                  <a:srgbClr val="C00000"/>
                </a:solidFill>
              </a:rPr>
              <a:t>alkyl</a:t>
            </a:r>
            <a:r>
              <a:rPr lang="en-US" altLang="zh-CN" dirty="0"/>
              <a:t>, part of the molecule or this part can change or not sure, so we can abbreviate this to </a:t>
            </a:r>
            <a:r>
              <a:rPr lang="en-US" altLang="zh-CN" b="1" dirty="0">
                <a:solidFill>
                  <a:srgbClr val="C00000"/>
                </a:solidFill>
              </a:rPr>
              <a:t>R</a:t>
            </a:r>
            <a:r>
              <a:rPr lang="en-US" altLang="zh-CN" dirty="0"/>
              <a:t>. </a:t>
            </a:r>
            <a:endParaRPr lang="en-US" altLang="zh-CN" dirty="0"/>
          </a:p>
          <a:p>
            <a:r>
              <a:rPr lang="en-US" altLang="zh-CN" dirty="0"/>
              <a:t>For molecules which contain a benzene ring, C</a:t>
            </a:r>
            <a:r>
              <a:rPr lang="en-US" altLang="zh-CN" baseline="-25000" dirty="0"/>
              <a:t>6</a:t>
            </a:r>
            <a:r>
              <a:rPr lang="en-US" altLang="zh-CN" dirty="0"/>
              <a:t>H</a:t>
            </a:r>
            <a:r>
              <a:rPr lang="en-US" altLang="zh-CN" baseline="-25000" dirty="0"/>
              <a:t>6</a:t>
            </a:r>
            <a:r>
              <a:rPr lang="en-US" altLang="zh-CN" dirty="0"/>
              <a:t>, known as </a:t>
            </a:r>
            <a:r>
              <a:rPr lang="en-US" altLang="zh-CN" b="1" dirty="0">
                <a:solidFill>
                  <a:srgbClr val="C00000"/>
                </a:solidFill>
              </a:rPr>
              <a:t>aromatic compounds</a:t>
            </a:r>
            <a:r>
              <a:rPr lang="en-US" altLang="zh-CN" dirty="0"/>
              <a:t>, we use       to show the ring.</a:t>
            </a:r>
            <a:endParaRPr lang="zh-CN" altLang="en-US"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Lst>
          </a:blip>
          <a:stretch>
            <a:fillRect/>
          </a:stretch>
        </p:blipFill>
        <p:spPr>
          <a:xfrm>
            <a:off x="940326" y="533400"/>
            <a:ext cx="7260965" cy="2054530"/>
          </a:xfrm>
          <a:prstGeom prst="rect">
            <a:avLst/>
          </a:prstGeom>
        </p:spPr>
      </p:pic>
      <p:pic>
        <p:nvPicPr>
          <p:cNvPr id="5" name="图片 4"/>
          <p:cNvPicPr>
            <a:picLocks noChangeAspect="1"/>
          </p:cNvPicPr>
          <p:nvPr/>
        </p:nvPicPr>
        <p:blipFill>
          <a:blip r:embed="rId3">
            <a:lum bright="-20000" contrast="40000"/>
          </a:blip>
          <a:stretch>
            <a:fillRect/>
          </a:stretch>
        </p:blipFill>
        <p:spPr>
          <a:xfrm>
            <a:off x="5123180" y="5121910"/>
            <a:ext cx="457300" cy="482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solidFill>
                  <a:srgbClr val="AC0000"/>
                </a:solidFill>
              </a:rPr>
              <a:t>The degree of unsaturation / IHD</a:t>
            </a:r>
            <a:endParaRPr lang="en-US" altLang="zh-CN" b="1" dirty="0">
              <a:solidFill>
                <a:srgbClr val="AC0000"/>
              </a:solidFill>
            </a:endParaRPr>
          </a:p>
        </p:txBody>
      </p:sp>
      <p:sp>
        <p:nvSpPr>
          <p:cNvPr id="3" name="内容占位符 2"/>
          <p:cNvSpPr>
            <a:spLocks noGrp="1"/>
          </p:cNvSpPr>
          <p:nvPr>
            <p:ph idx="1"/>
          </p:nvPr>
        </p:nvSpPr>
        <p:spPr>
          <a:xfrm>
            <a:off x="457200" y="1600200"/>
            <a:ext cx="8229600" cy="4953000"/>
          </a:xfrm>
        </p:spPr>
        <p:txBody>
          <a:bodyPr>
            <a:normAutofit/>
          </a:bodyPr>
          <a:lstStyle/>
          <a:p>
            <a:r>
              <a:rPr lang="en-US" altLang="zh-CN" dirty="0"/>
              <a:t>The degree of unsaturation or index of hydrogen deficiency (IHD) provides a useful clue to the structure of a molecule once its formula is known. </a:t>
            </a:r>
            <a:endParaRPr lang="en-US" altLang="zh-CN" dirty="0"/>
          </a:p>
          <a:p>
            <a:r>
              <a:rPr lang="en-US" altLang="zh-CN" dirty="0"/>
              <a:t>It is a measure of how many molecules of H</a:t>
            </a:r>
            <a:r>
              <a:rPr lang="en-US" altLang="zh-CN" baseline="-25000" dirty="0"/>
              <a:t>2</a:t>
            </a:r>
            <a:r>
              <a:rPr lang="en-US" altLang="zh-CN" dirty="0"/>
              <a:t> would be needed in theory to convert the molecule to the corresponding saturated, non-cyclic molecule.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516563"/>
          </a:xfrm>
        </p:spPr>
        <p:txBody>
          <a:bodyPr>
            <a:normAutofit lnSpcReduction="10000"/>
          </a:bodyPr>
          <a:lstStyle/>
          <a:p>
            <a:r>
              <a:rPr lang="en-US" altLang="zh-CN" dirty="0"/>
              <a:t>Cyclohexane and hex-1-ene, for example, have the same molecular formula (C</a:t>
            </a:r>
            <a:r>
              <a:rPr lang="en-US" altLang="zh-CN" baseline="-25000" dirty="0"/>
              <a:t>6</a:t>
            </a:r>
            <a:r>
              <a:rPr lang="en-US" altLang="zh-CN" dirty="0"/>
              <a:t>H</a:t>
            </a:r>
            <a:r>
              <a:rPr lang="en-US" altLang="zh-CN" baseline="-25000" dirty="0"/>
              <a:t>12</a:t>
            </a:r>
            <a:r>
              <a:rPr lang="en-US" altLang="zh-CN" dirty="0"/>
              <a:t>) and so have the same degree of unsaturation and IHD. </a:t>
            </a:r>
            <a:endParaRPr lang="en-US" altLang="zh-CN" dirty="0"/>
          </a:p>
          <a:p>
            <a:r>
              <a:rPr lang="en-US" altLang="zh-CN" dirty="0"/>
              <a:t>One molecule of hydrogen is needed to convert them to the saturated alkane hexane (C</a:t>
            </a:r>
            <a:r>
              <a:rPr lang="en-US" altLang="zh-CN" baseline="-25000" dirty="0"/>
              <a:t>6</a:t>
            </a:r>
            <a:r>
              <a:rPr lang="en-US" altLang="zh-CN" dirty="0"/>
              <a:t>H</a:t>
            </a:r>
            <a:r>
              <a:rPr lang="en-US" altLang="zh-CN" baseline="-25000" dirty="0"/>
              <a:t>14</a:t>
            </a:r>
            <a:r>
              <a:rPr lang="en-US" altLang="zh-CN" dirty="0"/>
              <a:t>). </a:t>
            </a:r>
            <a:endParaRPr lang="en-US" altLang="zh-CN" dirty="0"/>
          </a:p>
          <a:p>
            <a:r>
              <a:rPr lang="en-US" altLang="zh-CN" dirty="0"/>
              <a:t>Similarly ethene, with a double bond, has an IHD of 1 whereas the more unsaturated ethyne, with a triple bond, has an IHD of 2.</a:t>
            </a:r>
            <a:endParaRPr lang="en-US" altLang="zh-CN" dirty="0"/>
          </a:p>
          <a:p>
            <a:r>
              <a:rPr lang="en-US" altLang="zh-CN" dirty="0"/>
              <a:t>The IHD values of a selection of molecules are tabulated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13.1 Fundametals of organic compounds</a:t>
            </a:r>
            <a:endParaRPr lang="zh-CN" altLang="en-US" sz="4000" dirty="0"/>
          </a:p>
        </p:txBody>
      </p:sp>
      <p:pic>
        <p:nvPicPr>
          <p:cNvPr id="5" name="图片 4"/>
          <p:cNvPicPr>
            <a:picLocks noChangeAspect="1"/>
          </p:cNvPicPr>
          <p:nvPr/>
        </p:nvPicPr>
        <p:blipFill>
          <a:blip r:embed="rId1"/>
          <a:stretch>
            <a:fillRect/>
          </a:stretch>
        </p:blipFill>
        <p:spPr>
          <a:xfrm>
            <a:off x="609600" y="2133600"/>
            <a:ext cx="8185150" cy="3422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752600"/>
            <a:ext cx="8891130" cy="30769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lum bright="-20000" contrast="40000"/>
          </a:blip>
          <a:srcRect l="55834" b="311"/>
          <a:stretch>
            <a:fillRect/>
          </a:stretch>
        </p:blipFill>
        <p:spPr>
          <a:xfrm>
            <a:off x="3048000" y="762000"/>
            <a:ext cx="4038600" cy="5562600"/>
          </a:xfrm>
          <a:prstGeom prst="rect">
            <a:avLst/>
          </a:prstGeom>
        </p:spPr>
      </p:pic>
      <p:pic>
        <p:nvPicPr>
          <p:cNvPr id="8" name="图片 7"/>
          <p:cNvPicPr>
            <a:picLocks noChangeAspect="1"/>
          </p:cNvPicPr>
          <p:nvPr/>
        </p:nvPicPr>
        <p:blipFill rotWithShape="1">
          <a:blip r:embed="rId1">
            <a:lum bright="-20000" contrast="40000"/>
          </a:blip>
          <a:srcRect r="73333" b="311"/>
          <a:stretch>
            <a:fillRect/>
          </a:stretch>
        </p:blipFill>
        <p:spPr>
          <a:xfrm>
            <a:off x="609600" y="762000"/>
            <a:ext cx="2438400" cy="5562600"/>
          </a:xfrm>
          <a:prstGeom prst="rect">
            <a:avLst/>
          </a:prstGeom>
        </p:spPr>
      </p:pic>
      <p:graphicFrame>
        <p:nvGraphicFramePr>
          <p:cNvPr id="9" name="表格 8"/>
          <p:cNvGraphicFramePr>
            <a:graphicFrameLocks noGrp="1"/>
          </p:cNvGraphicFramePr>
          <p:nvPr/>
        </p:nvGraphicFramePr>
        <p:xfrm>
          <a:off x="7000875" y="816610"/>
          <a:ext cx="1371600" cy="5508066"/>
        </p:xfrm>
        <a:graphic>
          <a:graphicData uri="http://schemas.openxmlformats.org/drawingml/2006/table">
            <a:tbl>
              <a:tblPr firstRow="1" bandRow="1">
                <a:tableStyleId>{5C22544A-7EE6-4342-B048-85BDC9FD1C3A}</a:tableStyleId>
              </a:tblPr>
              <a:tblGrid>
                <a:gridCol w="1371600"/>
              </a:tblGrid>
              <a:tr h="762000">
                <a:tc>
                  <a:txBody>
                    <a:bodyPr/>
                    <a:lstStyle/>
                    <a:p>
                      <a:pPr algn="ctr"/>
                      <a:r>
                        <a:rPr lang="en-US" altLang="zh-CN" dirty="0"/>
                        <a:t>IHD</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AC0000"/>
                    </a:solidFill>
                  </a:tcPr>
                </a:tc>
              </a:tr>
              <a:tr h="348916">
                <a:tc>
                  <a:txBody>
                    <a:bodyPr/>
                    <a:lstStyle/>
                    <a:p>
                      <a:pPr algn="ctr"/>
                      <a:r>
                        <a:rPr lang="en-US" altLang="zh-CN" dirty="0"/>
                        <a:t>0</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584735">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323989">
                <a:tc>
                  <a:txBody>
                    <a:bodyPr/>
                    <a:lstStyle/>
                    <a:p>
                      <a:pPr algn="ctr"/>
                      <a:r>
                        <a:rPr lang="en-US" altLang="zh-CN" dirty="0"/>
                        <a:t>2</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271050">
                <a:tc>
                  <a:txBody>
                    <a:bodyPr/>
                    <a:lstStyle/>
                    <a:p>
                      <a:pPr algn="ctr"/>
                      <a:r>
                        <a:rPr lang="en-US" altLang="zh-CN" dirty="0"/>
                        <a:t>0</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290301">
                <a:tc>
                  <a:txBody>
                    <a:bodyPr/>
                    <a:lstStyle/>
                    <a:p>
                      <a:pPr algn="ctr"/>
                      <a:r>
                        <a:rPr lang="en-US" altLang="zh-CN" dirty="0"/>
                        <a:t>0</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851810">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914426">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932055">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lum bright="-20000" contrast="40000"/>
          </a:blip>
          <a:srcRect t="2005" r="72702"/>
          <a:stretch>
            <a:fillRect/>
          </a:stretch>
        </p:blipFill>
        <p:spPr>
          <a:xfrm>
            <a:off x="711201" y="1752600"/>
            <a:ext cx="2496206" cy="3733800"/>
          </a:xfrm>
          <a:prstGeom prst="rect">
            <a:avLst/>
          </a:prstGeom>
        </p:spPr>
      </p:pic>
      <p:pic>
        <p:nvPicPr>
          <p:cNvPr id="7" name="图片 6"/>
          <p:cNvPicPr>
            <a:picLocks noChangeAspect="1"/>
          </p:cNvPicPr>
          <p:nvPr/>
        </p:nvPicPr>
        <p:blipFill rotWithShape="1">
          <a:blip r:embed="rId1">
            <a:lum bright="-20000" contrast="40000"/>
          </a:blip>
          <a:srcRect l="55499"/>
          <a:stretch>
            <a:fillRect/>
          </a:stretch>
        </p:blipFill>
        <p:spPr>
          <a:xfrm>
            <a:off x="2971800" y="1700114"/>
            <a:ext cx="4043783" cy="3786286"/>
          </a:xfrm>
          <a:prstGeom prst="rect">
            <a:avLst/>
          </a:prstGeom>
        </p:spPr>
      </p:pic>
      <p:pic>
        <p:nvPicPr>
          <p:cNvPr id="8" name="图片 7"/>
          <p:cNvPicPr>
            <a:picLocks noChangeAspect="1"/>
          </p:cNvPicPr>
          <p:nvPr/>
        </p:nvPicPr>
        <p:blipFill rotWithShape="1">
          <a:blip r:embed="rId2">
            <a:lum bright="-20000" contrast="40000"/>
          </a:blip>
          <a:srcRect r="73333" b="86344"/>
          <a:stretch>
            <a:fillRect/>
          </a:stretch>
        </p:blipFill>
        <p:spPr>
          <a:xfrm>
            <a:off x="685799" y="990600"/>
            <a:ext cx="2483117" cy="775974"/>
          </a:xfrm>
          <a:prstGeom prst="rect">
            <a:avLst/>
          </a:prstGeom>
        </p:spPr>
      </p:pic>
      <p:pic>
        <p:nvPicPr>
          <p:cNvPr id="2" name="图片 1"/>
          <p:cNvPicPr>
            <a:picLocks noChangeAspect="1"/>
          </p:cNvPicPr>
          <p:nvPr/>
        </p:nvPicPr>
        <p:blipFill rotWithShape="1">
          <a:blip r:embed="rId2">
            <a:lum bright="-20000" contrast="40000"/>
          </a:blip>
          <a:srcRect l="57500" b="85818"/>
          <a:stretch>
            <a:fillRect/>
          </a:stretch>
        </p:blipFill>
        <p:spPr>
          <a:xfrm>
            <a:off x="3112168" y="990600"/>
            <a:ext cx="3898233" cy="793798"/>
          </a:xfrm>
          <a:prstGeom prst="rect">
            <a:avLst/>
          </a:prstGeom>
        </p:spPr>
      </p:pic>
      <p:graphicFrame>
        <p:nvGraphicFramePr>
          <p:cNvPr id="9" name="表格 8"/>
          <p:cNvGraphicFramePr>
            <a:graphicFrameLocks noGrp="1"/>
          </p:cNvGraphicFramePr>
          <p:nvPr/>
        </p:nvGraphicFramePr>
        <p:xfrm>
          <a:off x="6934200" y="990600"/>
          <a:ext cx="1371600" cy="4424019"/>
        </p:xfrm>
        <a:graphic>
          <a:graphicData uri="http://schemas.openxmlformats.org/drawingml/2006/table">
            <a:tbl>
              <a:tblPr firstRow="1" bandRow="1">
                <a:tableStyleId>{5C22544A-7EE6-4342-B048-85BDC9FD1C3A}</a:tableStyleId>
              </a:tblPr>
              <a:tblGrid>
                <a:gridCol w="1371600"/>
              </a:tblGrid>
              <a:tr h="804741">
                <a:tc>
                  <a:txBody>
                    <a:bodyPr/>
                    <a:lstStyle/>
                    <a:p>
                      <a:pPr algn="ctr"/>
                      <a:r>
                        <a:rPr lang="en-US" altLang="zh-CN" dirty="0"/>
                        <a:t>IHD</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AC0000"/>
                    </a:solidFill>
                  </a:tcPr>
                </a:tc>
              </a:tr>
              <a:tr h="871659">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1146312">
                <a:tc>
                  <a:txBody>
                    <a:bodyPr/>
                    <a:lstStyle/>
                    <a:p>
                      <a:pPr algn="ctr"/>
                      <a:r>
                        <a:rPr lang="en-US" altLang="zh-CN" dirty="0"/>
                        <a:t>1</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381421">
                <a:tc>
                  <a:txBody>
                    <a:bodyPr/>
                    <a:lstStyle/>
                    <a:p>
                      <a:pPr algn="ctr"/>
                      <a:r>
                        <a:rPr lang="en-US" altLang="zh-CN" dirty="0"/>
                        <a:t>0</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431592">
                <a:tc>
                  <a:txBody>
                    <a:bodyPr/>
                    <a:lstStyle/>
                    <a:p>
                      <a:pPr algn="ctr"/>
                      <a:r>
                        <a:rPr lang="en-US" altLang="zh-CN" dirty="0"/>
                        <a:t>2</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r h="788294">
                <a:tc>
                  <a:txBody>
                    <a:bodyPr/>
                    <a:lstStyle/>
                    <a:p>
                      <a:pPr algn="ctr"/>
                      <a:r>
                        <a:rPr lang="en-US" altLang="zh-CN" dirty="0"/>
                        <a:t>4</a:t>
                      </a:r>
                      <a:endParaRPr lang="zh-CN" altLang="en-US"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rgbClr val="AC0000"/>
                </a:solidFill>
              </a:rPr>
              <a:t>General equation for calculating IHD</a:t>
            </a:r>
            <a:endParaRPr lang="zh-CN" altLang="en-US" b="1" dirty="0">
              <a:solidFill>
                <a:srgbClr val="AC0000"/>
              </a:solidFill>
            </a:endParaRPr>
          </a:p>
        </p:txBody>
      </p:sp>
      <p:sp>
        <p:nvSpPr>
          <p:cNvPr id="3" name="内容占位符 2"/>
          <p:cNvSpPr>
            <a:spLocks noGrp="1"/>
          </p:cNvSpPr>
          <p:nvPr>
            <p:ph idx="1"/>
          </p:nvPr>
        </p:nvSpPr>
        <p:spPr>
          <a:xfrm>
            <a:off x="457200" y="1600200"/>
            <a:ext cx="8229600" cy="5029200"/>
          </a:xfrm>
        </p:spPr>
        <p:txBody>
          <a:bodyPr>
            <a:normAutofit/>
          </a:bodyPr>
          <a:lstStyle/>
          <a:p>
            <a:r>
              <a:rPr lang="en-US" altLang="zh-CN" dirty="0"/>
              <a:t>There is a very useful Formula to calculate the IHD of any organic molecule with the molecular formula of </a:t>
            </a:r>
            <a:r>
              <a:rPr lang="en-US" altLang="zh-CN" b="1" dirty="0" err="1">
                <a:solidFill>
                  <a:srgbClr val="AC0000"/>
                </a:solidFill>
              </a:rPr>
              <a:t>C</a:t>
            </a:r>
            <a:r>
              <a:rPr lang="en-US" altLang="zh-CN" b="1" baseline="-25000" dirty="0" err="1">
                <a:solidFill>
                  <a:srgbClr val="AC0000"/>
                </a:solidFill>
              </a:rPr>
              <a:t>c</a:t>
            </a:r>
            <a:r>
              <a:rPr lang="en-US" altLang="zh-CN" b="1" dirty="0" err="1">
                <a:solidFill>
                  <a:srgbClr val="AC0000"/>
                </a:solidFill>
              </a:rPr>
              <a:t>H</a:t>
            </a:r>
            <a:r>
              <a:rPr lang="en-US" altLang="zh-CN" b="1" baseline="-25000" dirty="0" err="1">
                <a:solidFill>
                  <a:srgbClr val="AC0000"/>
                </a:solidFill>
              </a:rPr>
              <a:t>h</a:t>
            </a:r>
            <a:r>
              <a:rPr lang="en-US" altLang="zh-CN" b="1" dirty="0" err="1">
                <a:solidFill>
                  <a:srgbClr val="AC0000"/>
                </a:solidFill>
              </a:rPr>
              <a:t>N</a:t>
            </a:r>
            <a:r>
              <a:rPr lang="en-US" altLang="zh-CN" b="1" baseline="-25000" dirty="0" err="1">
                <a:solidFill>
                  <a:srgbClr val="AC0000"/>
                </a:solidFill>
              </a:rPr>
              <a:t>n</a:t>
            </a:r>
            <a:r>
              <a:rPr lang="en-US" altLang="zh-CN" b="1" dirty="0" err="1">
                <a:solidFill>
                  <a:srgbClr val="AC0000"/>
                </a:solidFill>
              </a:rPr>
              <a:t>O</a:t>
            </a:r>
            <a:r>
              <a:rPr lang="en-US" altLang="zh-CN" b="1" baseline="-25000" dirty="0" err="1">
                <a:solidFill>
                  <a:srgbClr val="AC0000"/>
                </a:solidFill>
              </a:rPr>
              <a:t>o</a:t>
            </a:r>
            <a:r>
              <a:rPr lang="en-US" altLang="zh-CN" b="1" dirty="0" err="1">
                <a:solidFill>
                  <a:srgbClr val="AC0000"/>
                </a:solidFill>
              </a:rPr>
              <a:t>X</a:t>
            </a:r>
            <a:r>
              <a:rPr lang="en-US" altLang="zh-CN" b="1" baseline="-25000" dirty="0" err="1">
                <a:solidFill>
                  <a:srgbClr val="AC0000"/>
                </a:solidFill>
              </a:rPr>
              <a:t>x</a:t>
            </a:r>
            <a:r>
              <a:rPr lang="en-US" altLang="zh-CN" b="1" dirty="0">
                <a:solidFill>
                  <a:srgbClr val="AC0000"/>
                </a:solidFill>
              </a:rPr>
              <a:t>.</a:t>
            </a:r>
            <a:endParaRPr lang="en-US" altLang="zh-CN" b="1" dirty="0">
              <a:solidFill>
                <a:srgbClr val="AC0000"/>
              </a:solidFill>
            </a:endParaRPr>
          </a:p>
          <a:p>
            <a:r>
              <a:rPr lang="en-US" altLang="zh-CN" b="1" dirty="0">
                <a:solidFill>
                  <a:srgbClr val="AC0000"/>
                </a:solidFill>
              </a:rPr>
              <a:t>IHD = ½ × [2c + 2 − x </a:t>
            </a:r>
            <a:r>
              <a:rPr lang="en-US" altLang="zh-CN" b="1" dirty="0">
                <a:solidFill>
                  <a:srgbClr val="AC0000"/>
                </a:solidFill>
                <a:sym typeface="+mn-ea"/>
              </a:rPr>
              <a:t>+ n </a:t>
            </a:r>
            <a:r>
              <a:rPr lang="en-US" altLang="zh-CN" b="1" dirty="0">
                <a:solidFill>
                  <a:srgbClr val="AC0000"/>
                </a:solidFill>
              </a:rPr>
              <a:t>− h ]</a:t>
            </a:r>
            <a:endParaRPr lang="en-US" altLang="zh-CN" b="1" dirty="0">
              <a:solidFill>
                <a:srgbClr val="AC0000"/>
              </a:solidFill>
            </a:endParaRPr>
          </a:p>
          <a:p>
            <a:r>
              <a:rPr lang="en-US" altLang="zh-CN" dirty="0"/>
              <a:t>Why the number of O atom is not included?</a:t>
            </a:r>
            <a:endParaRPr lang="en-US" altLang="zh-CN" dirty="0"/>
          </a:p>
          <a:p>
            <a:r>
              <a:rPr lang="en-US" altLang="zh-CN" dirty="0"/>
              <a:t>Since O will form 2 bonds and so will form –OH, which has the same effect as a H atom directly bonded to the main chain.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3048000" cy="5516563"/>
          </a:xfrm>
        </p:spPr>
        <p:txBody>
          <a:bodyPr/>
          <a:lstStyle/>
          <a:p>
            <a:r>
              <a:rPr lang="en-US" altLang="zh-CN" sz="4000" dirty="0"/>
              <a:t>Exercises:</a:t>
            </a:r>
            <a:endParaRPr lang="en-US" altLang="zh-CN" sz="4000" dirty="0"/>
          </a:p>
          <a:p>
            <a:r>
              <a:rPr lang="en-US" altLang="zh-CN" sz="2800" dirty="0"/>
              <a:t>C</a:t>
            </a:r>
            <a:r>
              <a:rPr lang="en-US" altLang="zh-CN" sz="2800" baseline="-25000" dirty="0"/>
              <a:t>6</a:t>
            </a:r>
            <a:r>
              <a:rPr lang="en-US" altLang="zh-CN" sz="2800" dirty="0"/>
              <a:t>H</a:t>
            </a:r>
            <a:r>
              <a:rPr lang="en-US" altLang="zh-CN" sz="2800" baseline="-25000" dirty="0"/>
              <a:t>5</a:t>
            </a:r>
            <a:r>
              <a:rPr lang="en-US" altLang="zh-CN" sz="2800" dirty="0"/>
              <a:t>NO</a:t>
            </a:r>
            <a:r>
              <a:rPr lang="en-US" altLang="zh-CN" sz="2800" baseline="-25000" dirty="0"/>
              <a:t>2</a:t>
            </a:r>
            <a:endParaRPr lang="en-US" altLang="zh-CN" sz="2800" baseline="-25000" dirty="0"/>
          </a:p>
          <a:p>
            <a:r>
              <a:rPr lang="en-US" altLang="zh-CN" sz="2800" dirty="0"/>
              <a:t>C</a:t>
            </a:r>
            <a:r>
              <a:rPr lang="en-US" altLang="zh-CN" sz="2800" baseline="-25000" dirty="0"/>
              <a:t>8</a:t>
            </a:r>
            <a:r>
              <a:rPr lang="en-US" altLang="zh-CN" sz="2800" dirty="0"/>
              <a:t>H</a:t>
            </a:r>
            <a:r>
              <a:rPr lang="en-US" altLang="zh-CN" sz="2800" baseline="-25000" dirty="0"/>
              <a:t>4</a:t>
            </a:r>
            <a:r>
              <a:rPr lang="en-US" altLang="zh-CN" sz="2800" dirty="0"/>
              <a:t>O</a:t>
            </a:r>
            <a:r>
              <a:rPr lang="en-US" altLang="zh-CN" sz="2800" baseline="-25000" dirty="0"/>
              <a:t>2</a:t>
            </a:r>
            <a:r>
              <a:rPr lang="en-US" altLang="zh-CN" sz="2800" dirty="0"/>
              <a:t>Cl</a:t>
            </a:r>
            <a:r>
              <a:rPr lang="en-US" altLang="zh-CN" sz="2800" baseline="-25000" dirty="0"/>
              <a:t>2</a:t>
            </a:r>
            <a:endParaRPr lang="en-US" altLang="zh-CN" sz="2800" baseline="-25000" dirty="0"/>
          </a:p>
          <a:p>
            <a:r>
              <a:rPr lang="en-US" altLang="zh-CN" sz="2800" dirty="0"/>
              <a:t>C</a:t>
            </a:r>
            <a:r>
              <a:rPr lang="en-US" altLang="zh-CN" sz="2800" baseline="-25000" dirty="0"/>
              <a:t>12</a:t>
            </a:r>
            <a:r>
              <a:rPr lang="en-US" altLang="zh-CN" sz="2800" dirty="0"/>
              <a:t>H</a:t>
            </a:r>
            <a:r>
              <a:rPr lang="en-US" altLang="zh-CN" sz="2800" baseline="-25000" dirty="0"/>
              <a:t>22</a:t>
            </a:r>
            <a:r>
              <a:rPr lang="en-US" altLang="zh-CN" sz="2800" dirty="0"/>
              <a:t>O</a:t>
            </a:r>
            <a:r>
              <a:rPr lang="en-US" altLang="zh-CN" sz="2800" baseline="-25000" dirty="0"/>
              <a:t>11</a:t>
            </a:r>
            <a:endParaRPr lang="en-US" altLang="zh-CN" sz="2800" baseline="-25000" dirty="0"/>
          </a:p>
          <a:p>
            <a:r>
              <a:rPr lang="en-US" altLang="zh-CN" sz="2800" dirty="0"/>
              <a:t>C</a:t>
            </a:r>
            <a:r>
              <a:rPr lang="en-US" altLang="zh-CN" sz="2800" baseline="-25000" dirty="0"/>
              <a:t>6</a:t>
            </a:r>
            <a:r>
              <a:rPr lang="en-US" altLang="zh-CN" sz="2800" dirty="0"/>
              <a:t>H</a:t>
            </a:r>
            <a:r>
              <a:rPr lang="en-US" altLang="zh-CN" sz="2800" baseline="-25000" dirty="0"/>
              <a:t>12</a:t>
            </a:r>
            <a:r>
              <a:rPr lang="en-US" altLang="zh-CN" sz="2800" dirty="0"/>
              <a:t>O</a:t>
            </a:r>
            <a:r>
              <a:rPr lang="en-US" altLang="zh-CN" sz="2800" baseline="-25000" dirty="0"/>
              <a:t>6</a:t>
            </a:r>
            <a:endParaRPr lang="en-US" altLang="zh-CN" sz="2800" baseline="-25000" dirty="0"/>
          </a:p>
          <a:p>
            <a:r>
              <a:rPr lang="en-US" altLang="zh-CN" sz="2800" dirty="0"/>
              <a:t>C</a:t>
            </a:r>
            <a:r>
              <a:rPr lang="en-US" altLang="zh-CN" sz="2800" baseline="-25000" dirty="0"/>
              <a:t>20</a:t>
            </a:r>
            <a:r>
              <a:rPr lang="en-US" altLang="zh-CN" sz="2800" dirty="0"/>
              <a:t>H</a:t>
            </a:r>
            <a:r>
              <a:rPr lang="en-US" altLang="zh-CN" sz="2800" baseline="-25000" dirty="0"/>
              <a:t>32</a:t>
            </a:r>
            <a:r>
              <a:rPr lang="en-US" altLang="zh-CN" sz="2800" dirty="0"/>
              <a:t>Br</a:t>
            </a:r>
            <a:r>
              <a:rPr lang="en-US" altLang="zh-CN" sz="2800" baseline="-25000" dirty="0"/>
              <a:t>2</a:t>
            </a:r>
            <a:r>
              <a:rPr lang="en-US" altLang="zh-CN" sz="2800" dirty="0"/>
              <a:t>N</a:t>
            </a:r>
            <a:r>
              <a:rPr lang="en-US" altLang="zh-CN" sz="2800" baseline="-25000" dirty="0"/>
              <a:t>2</a:t>
            </a:r>
            <a:r>
              <a:rPr lang="en-US" altLang="zh-CN" sz="2800" dirty="0"/>
              <a:t>O</a:t>
            </a:r>
            <a:r>
              <a:rPr lang="en-US" altLang="zh-CN" sz="2800" baseline="-25000" dirty="0"/>
              <a:t>3</a:t>
            </a:r>
            <a:endParaRPr lang="zh-CN" altLang="en-US" sz="2800" baseline="-25000" dirty="0"/>
          </a:p>
        </p:txBody>
      </p:sp>
      <p:sp>
        <p:nvSpPr>
          <p:cNvPr id="4" name="内容占位符 2"/>
          <p:cNvSpPr txBox="1"/>
          <p:nvPr/>
        </p:nvSpPr>
        <p:spPr>
          <a:xfrm>
            <a:off x="3505200" y="762000"/>
            <a:ext cx="5410200" cy="5389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sz="2800" dirty="0"/>
          </a:p>
          <a:p>
            <a:r>
              <a:rPr lang="en-US" altLang="zh-CN" sz="2800" dirty="0"/>
              <a:t>IHD </a:t>
            </a:r>
            <a:r>
              <a:rPr lang="en-US" altLang="zh-CN" sz="2800" dirty="0">
                <a:latin typeface="+mj-lt"/>
              </a:rPr>
              <a:t>= ½</a:t>
            </a:r>
            <a:r>
              <a:rPr lang="en-US" altLang="zh-CN" sz="2000" dirty="0">
                <a:latin typeface="Times New Roman" panose="02020603050405020304" pitchFamily="18" charset="0"/>
                <a:cs typeface="Times New Roman" panose="02020603050405020304" pitchFamily="18" charset="0"/>
              </a:rPr>
              <a:t>×</a:t>
            </a:r>
            <a:r>
              <a:rPr lang="en-US" altLang="zh-CN" sz="2800" dirty="0">
                <a:latin typeface="+mj-lt"/>
              </a:rPr>
              <a:t>(2</a:t>
            </a:r>
            <a:r>
              <a:rPr lang="en-US" altLang="zh-CN" sz="2000" dirty="0">
                <a:latin typeface="Times New Roman" panose="02020603050405020304" pitchFamily="18" charset="0"/>
                <a:cs typeface="Times New Roman" panose="02020603050405020304" pitchFamily="18" charset="0"/>
              </a:rPr>
              <a:t>×</a:t>
            </a:r>
            <a:r>
              <a:rPr lang="en-US" altLang="zh-CN" sz="2800" dirty="0">
                <a:latin typeface="+mj-lt"/>
              </a:rPr>
              <a:t>6+2-5+1) = 5</a:t>
            </a:r>
            <a:endParaRPr lang="en-US" altLang="zh-CN" sz="2800" baseline="-25000" dirty="0">
              <a:latin typeface="+mj-lt"/>
            </a:endParaRPr>
          </a:p>
          <a:p>
            <a:r>
              <a:rPr lang="en-US" altLang="zh-CN" sz="2800" dirty="0"/>
              <a:t>IHD = ½</a:t>
            </a:r>
            <a:r>
              <a:rPr lang="en-US" altLang="zh-CN" sz="2000" dirty="0">
                <a:latin typeface="Times New Roman" panose="02020603050405020304" pitchFamily="18" charset="0"/>
                <a:cs typeface="Times New Roman" panose="02020603050405020304" pitchFamily="18" charset="0"/>
              </a:rPr>
              <a:t>×</a:t>
            </a:r>
            <a:r>
              <a:rPr lang="en-US" altLang="zh-CN" sz="2800" dirty="0"/>
              <a:t>(2</a:t>
            </a:r>
            <a:r>
              <a:rPr lang="en-US" altLang="zh-CN" sz="2000" dirty="0">
                <a:latin typeface="Times New Roman" panose="02020603050405020304" pitchFamily="18" charset="0"/>
                <a:cs typeface="Times New Roman" panose="02020603050405020304" pitchFamily="18" charset="0"/>
              </a:rPr>
              <a:t>×</a:t>
            </a:r>
            <a:r>
              <a:rPr lang="en-US" altLang="zh-CN" sz="2800" dirty="0"/>
              <a:t>8+2-4-2) = 6</a:t>
            </a:r>
            <a:endParaRPr lang="en-US" altLang="zh-CN" sz="2800" baseline="-25000" dirty="0"/>
          </a:p>
          <a:p>
            <a:r>
              <a:rPr lang="en-US" altLang="zh-CN" sz="2800" dirty="0"/>
              <a:t>IHD = ½</a:t>
            </a:r>
            <a:r>
              <a:rPr lang="en-US" altLang="zh-CN" sz="2000" dirty="0">
                <a:latin typeface="Times New Roman" panose="02020603050405020304" pitchFamily="18" charset="0"/>
                <a:cs typeface="Times New Roman" panose="02020603050405020304" pitchFamily="18" charset="0"/>
              </a:rPr>
              <a:t>×</a:t>
            </a:r>
            <a:r>
              <a:rPr lang="en-US" altLang="zh-CN" sz="2800" dirty="0"/>
              <a:t>(2</a:t>
            </a:r>
            <a:r>
              <a:rPr lang="en-US" altLang="zh-CN" sz="2000" dirty="0">
                <a:latin typeface="Times New Roman" panose="02020603050405020304" pitchFamily="18" charset="0"/>
                <a:cs typeface="Times New Roman" panose="02020603050405020304" pitchFamily="18" charset="0"/>
              </a:rPr>
              <a:t>×</a:t>
            </a:r>
            <a:r>
              <a:rPr lang="en-US" altLang="zh-CN" sz="2800" dirty="0"/>
              <a:t>12+2-22) = 2</a:t>
            </a:r>
            <a:endParaRPr lang="en-US" altLang="zh-CN" sz="2800" baseline="-25000" dirty="0"/>
          </a:p>
          <a:p>
            <a:r>
              <a:rPr lang="en-US" altLang="zh-CN" sz="2800" dirty="0"/>
              <a:t>IHD = ½</a:t>
            </a:r>
            <a:r>
              <a:rPr lang="en-US" altLang="zh-CN" sz="2000" dirty="0">
                <a:latin typeface="Times New Roman" panose="02020603050405020304" pitchFamily="18" charset="0"/>
                <a:cs typeface="Times New Roman" panose="02020603050405020304" pitchFamily="18" charset="0"/>
              </a:rPr>
              <a:t>×</a:t>
            </a:r>
            <a:r>
              <a:rPr lang="en-US" altLang="zh-CN" sz="2800" dirty="0"/>
              <a:t>(2</a:t>
            </a:r>
            <a:r>
              <a:rPr lang="en-US" altLang="zh-CN" sz="2000" dirty="0">
                <a:latin typeface="Times New Roman" panose="02020603050405020304" pitchFamily="18" charset="0"/>
                <a:cs typeface="Times New Roman" panose="02020603050405020304" pitchFamily="18" charset="0"/>
              </a:rPr>
              <a:t>×</a:t>
            </a:r>
            <a:r>
              <a:rPr lang="en-US" altLang="zh-CN" sz="2800" dirty="0"/>
              <a:t>6+2-12) = 1</a:t>
            </a:r>
            <a:endParaRPr lang="en-US" altLang="zh-CN" sz="2800" baseline="-25000" dirty="0"/>
          </a:p>
          <a:p>
            <a:r>
              <a:rPr lang="en-US" altLang="zh-CN" sz="2800" dirty="0"/>
              <a:t>IHD = ½</a:t>
            </a:r>
            <a:r>
              <a:rPr lang="en-US" altLang="zh-CN" sz="2000" dirty="0">
                <a:latin typeface="Times New Roman" panose="02020603050405020304" pitchFamily="18" charset="0"/>
                <a:cs typeface="Times New Roman" panose="02020603050405020304" pitchFamily="18" charset="0"/>
              </a:rPr>
              <a:t>×</a:t>
            </a:r>
            <a:r>
              <a:rPr lang="en-US" altLang="zh-CN" sz="2800" dirty="0"/>
              <a:t>(2</a:t>
            </a:r>
            <a:r>
              <a:rPr lang="en-US" altLang="zh-CN" sz="2000" dirty="0">
                <a:latin typeface="Times New Roman" panose="02020603050405020304" pitchFamily="18" charset="0"/>
                <a:cs typeface="Times New Roman" panose="02020603050405020304" pitchFamily="18" charset="0"/>
              </a:rPr>
              <a:t>×</a:t>
            </a:r>
            <a:r>
              <a:rPr lang="en-US" altLang="zh-CN" sz="2800" dirty="0"/>
              <a:t>20+2-32-2+2) = 5</a:t>
            </a:r>
            <a:endParaRPr lang="en-US" altLang="zh-CN"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57200" y="304800"/>
            <a:ext cx="2590800" cy="2752800"/>
          </a:xfrm>
          <a:prstGeom prst="rect">
            <a:avLst/>
          </a:prstGeom>
        </p:spPr>
      </p:pic>
      <p:pic>
        <p:nvPicPr>
          <p:cNvPr id="4" name="图片 3"/>
          <p:cNvPicPr>
            <a:picLocks noChangeAspect="1"/>
          </p:cNvPicPr>
          <p:nvPr/>
        </p:nvPicPr>
        <p:blipFill>
          <a:blip r:embed="rId2">
            <a:lum bright="-20000" contrast="40000"/>
          </a:blip>
          <a:stretch>
            <a:fillRect/>
          </a:stretch>
        </p:blipFill>
        <p:spPr>
          <a:xfrm>
            <a:off x="4114800" y="340895"/>
            <a:ext cx="4114800" cy="2609092"/>
          </a:xfrm>
          <a:prstGeom prst="rect">
            <a:avLst/>
          </a:prstGeom>
        </p:spPr>
      </p:pic>
      <p:pic>
        <p:nvPicPr>
          <p:cNvPr id="5" name="图片 4"/>
          <p:cNvPicPr>
            <a:picLocks noChangeAspect="1"/>
          </p:cNvPicPr>
          <p:nvPr/>
        </p:nvPicPr>
        <p:blipFill>
          <a:blip r:embed="rId3">
            <a:lum bright="-20000" contrast="40000"/>
          </a:blip>
          <a:stretch>
            <a:fillRect/>
          </a:stretch>
        </p:blipFill>
        <p:spPr>
          <a:xfrm>
            <a:off x="380999" y="3781455"/>
            <a:ext cx="3607591" cy="2413594"/>
          </a:xfrm>
          <a:prstGeom prst="rect">
            <a:avLst/>
          </a:prstGeom>
        </p:spPr>
      </p:pic>
      <p:sp>
        <p:nvSpPr>
          <p:cNvPr id="7" name="文本框 6"/>
          <p:cNvSpPr txBox="1"/>
          <p:nvPr/>
        </p:nvSpPr>
        <p:spPr>
          <a:xfrm>
            <a:off x="1257300" y="3276600"/>
            <a:ext cx="1422400" cy="398780"/>
          </a:xfrm>
          <a:prstGeom prst="rect">
            <a:avLst/>
          </a:prstGeom>
          <a:noFill/>
        </p:spPr>
        <p:txBody>
          <a:bodyPr wrap="square" rtlCol="0">
            <a:spAutoFit/>
          </a:bodyPr>
          <a:lstStyle/>
          <a:p>
            <a:r>
              <a:rPr lang="en-US" altLang="zh-CN" sz="2000" b="1" dirty="0"/>
              <a:t>IHD = 5</a:t>
            </a:r>
            <a:endParaRPr lang="zh-CN" altLang="en-US" sz="2000" b="1" dirty="0"/>
          </a:p>
        </p:txBody>
      </p:sp>
      <p:sp>
        <p:nvSpPr>
          <p:cNvPr id="8" name="文本框 7"/>
          <p:cNvSpPr txBox="1"/>
          <p:nvPr/>
        </p:nvSpPr>
        <p:spPr>
          <a:xfrm>
            <a:off x="5676900" y="3276600"/>
            <a:ext cx="1644650" cy="398780"/>
          </a:xfrm>
          <a:prstGeom prst="rect">
            <a:avLst/>
          </a:prstGeom>
          <a:noFill/>
        </p:spPr>
        <p:txBody>
          <a:bodyPr wrap="square" rtlCol="0">
            <a:spAutoFit/>
          </a:bodyPr>
          <a:lstStyle/>
          <a:p>
            <a:r>
              <a:rPr lang="en-US" altLang="zh-CN" sz="2000" b="1" dirty="0"/>
              <a:t>IHD = 2</a:t>
            </a:r>
            <a:endParaRPr lang="zh-CN" altLang="en-US" sz="2000" b="1" dirty="0"/>
          </a:p>
        </p:txBody>
      </p:sp>
      <p:sp>
        <p:nvSpPr>
          <p:cNvPr id="9" name="文本框 8"/>
          <p:cNvSpPr txBox="1"/>
          <p:nvPr/>
        </p:nvSpPr>
        <p:spPr>
          <a:xfrm>
            <a:off x="1689735" y="6299835"/>
            <a:ext cx="1686560" cy="398780"/>
          </a:xfrm>
          <a:prstGeom prst="rect">
            <a:avLst/>
          </a:prstGeom>
          <a:noFill/>
        </p:spPr>
        <p:txBody>
          <a:bodyPr wrap="square" rtlCol="0">
            <a:spAutoFit/>
          </a:bodyPr>
          <a:lstStyle/>
          <a:p>
            <a:r>
              <a:rPr lang="en-US" altLang="zh-CN" sz="2000" b="1" dirty="0"/>
              <a:t>IHD = 6</a:t>
            </a:r>
            <a:endParaRPr lang="zh-CN" altLang="en-US" sz="2000" b="1" dirty="0"/>
          </a:p>
        </p:txBody>
      </p:sp>
      <p:sp>
        <p:nvSpPr>
          <p:cNvPr id="6" name="文本框 5"/>
          <p:cNvSpPr txBox="1"/>
          <p:nvPr/>
        </p:nvSpPr>
        <p:spPr>
          <a:xfrm>
            <a:off x="2538095" y="5757750"/>
            <a:ext cx="838200" cy="369332"/>
          </a:xfrm>
          <a:prstGeom prst="rect">
            <a:avLst/>
          </a:prstGeom>
          <a:solidFill>
            <a:srgbClr val="FFFFFF"/>
          </a:solidFill>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533400"/>
            <a:ext cx="8891297" cy="3005187"/>
          </a:xfrm>
          <a:prstGeom prst="rect">
            <a:avLst/>
          </a:prstGeom>
        </p:spPr>
      </p:pic>
      <p:sp>
        <p:nvSpPr>
          <p:cNvPr id="3" name="文本框 2"/>
          <p:cNvSpPr txBox="1"/>
          <p:nvPr/>
        </p:nvSpPr>
        <p:spPr>
          <a:xfrm>
            <a:off x="3931920" y="3657600"/>
            <a:ext cx="1739265" cy="460375"/>
          </a:xfrm>
          <a:prstGeom prst="rect">
            <a:avLst/>
          </a:prstGeom>
          <a:noFill/>
        </p:spPr>
        <p:txBody>
          <a:bodyPr wrap="square" rtlCol="0">
            <a:spAutoFit/>
          </a:bodyPr>
          <a:lstStyle/>
          <a:p>
            <a:r>
              <a:rPr lang="en-US" altLang="zh-CN" sz="2400" b="1" dirty="0"/>
              <a:t>IHD = 20</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93445" y="533400"/>
            <a:ext cx="6518275" cy="1543050"/>
          </a:xfrm>
          <a:prstGeom prst="rect">
            <a:avLst/>
          </a:prstGeom>
        </p:spPr>
      </p:pic>
      <p:pic>
        <p:nvPicPr>
          <p:cNvPr id="3" name="图片 2"/>
          <p:cNvPicPr>
            <a:picLocks noChangeAspect="1"/>
          </p:cNvPicPr>
          <p:nvPr/>
        </p:nvPicPr>
        <p:blipFill>
          <a:blip r:embed="rId2"/>
          <a:stretch>
            <a:fillRect/>
          </a:stretch>
        </p:blipFill>
        <p:spPr>
          <a:xfrm>
            <a:off x="893445" y="2286000"/>
            <a:ext cx="7797165" cy="37642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95400" y="381000"/>
            <a:ext cx="7010400" cy="838200"/>
          </a:xfrm>
        </p:spPr>
        <p:txBody>
          <a:bodyPr>
            <a:normAutofit/>
          </a:bodyPr>
          <a:lstStyle/>
          <a:p>
            <a:pPr eaLnBrk="1" hangingPunct="1">
              <a:defRPr/>
            </a:pPr>
            <a:r>
              <a:rPr lang="en-US" altLang="zh-CN" sz="3800" b="1" dirty="0">
                <a:solidFill>
                  <a:srgbClr val="C00000"/>
                </a:solidFill>
                <a:ea typeface="宋体" panose="02010600030101010101" pitchFamily="2" charset="-122"/>
              </a:rPr>
              <a:t>Homologous Series</a:t>
            </a:r>
            <a:endParaRPr lang="en-US" altLang="zh-CN" sz="3800" dirty="0">
              <a:ea typeface="宋体" panose="02010600030101010101" pitchFamily="2" charset="-122"/>
            </a:endParaRPr>
          </a:p>
        </p:txBody>
      </p:sp>
      <p:sp>
        <p:nvSpPr>
          <p:cNvPr id="8195" name="Rectangle 3"/>
          <p:cNvSpPr>
            <a:spLocks noGrp="1" noChangeArrowheads="1"/>
          </p:cNvSpPr>
          <p:nvPr>
            <p:ph idx="1"/>
          </p:nvPr>
        </p:nvSpPr>
        <p:spPr>
          <a:xfrm>
            <a:off x="457200" y="1447800"/>
            <a:ext cx="7848600" cy="5257800"/>
          </a:xfrm>
        </p:spPr>
        <p:txBody>
          <a:bodyPr>
            <a:normAutofit fontScale="92500"/>
          </a:bodyPr>
          <a:lstStyle/>
          <a:p>
            <a:pPr>
              <a:defRPr/>
            </a:pPr>
            <a:r>
              <a:rPr lang="en-US" altLang="zh-CN" sz="2800" b="1" dirty="0">
                <a:solidFill>
                  <a:srgbClr val="C00000"/>
                </a:solidFill>
                <a:ea typeface="宋体" panose="02010600030101010101" pitchFamily="2" charset="-122"/>
              </a:rPr>
              <a:t>Homologous Series </a:t>
            </a:r>
            <a:r>
              <a:rPr lang="en-US" altLang="zh-CN" sz="2800" dirty="0">
                <a:ea typeface="宋体" panose="02010600030101010101" pitchFamily="2" charset="-122"/>
              </a:rPr>
              <a:t>– a group of </a:t>
            </a:r>
            <a:r>
              <a:rPr lang="en-AU" altLang="en-US" sz="2800" dirty="0">
                <a:ea typeface="宋体" panose="02010600030101010101" pitchFamily="2" charset="-122"/>
              </a:rPr>
              <a:t>organic </a:t>
            </a:r>
            <a:r>
              <a:rPr lang="en-US" altLang="zh-CN" sz="2800" dirty="0">
                <a:ea typeface="宋体" panose="02010600030101010101" pitchFamily="2" charset="-122"/>
              </a:rPr>
              <a:t>compounds with the same </a:t>
            </a:r>
            <a:r>
              <a:rPr lang="en-AU" altLang="en-US" sz="2800" dirty="0">
                <a:ea typeface="宋体" panose="02010600030101010101" pitchFamily="2" charset="-122"/>
              </a:rPr>
              <a:t>and same number of functional group(s)</a:t>
            </a:r>
            <a:r>
              <a:rPr lang="en-US" altLang="zh-CN" sz="2800" dirty="0">
                <a:ea typeface="宋体" panose="02010600030101010101" pitchFamily="2" charset="-122"/>
              </a:rPr>
              <a:t>.</a:t>
            </a:r>
            <a:endParaRPr lang="en-US" altLang="zh-CN" sz="2800" dirty="0">
              <a:ea typeface="宋体" panose="02010600030101010101" pitchFamily="2" charset="-122"/>
            </a:endParaRPr>
          </a:p>
          <a:p>
            <a:pPr>
              <a:defRPr/>
            </a:pPr>
            <a:r>
              <a:rPr lang="en-US" altLang="zh-CN" sz="2800" dirty="0">
                <a:ea typeface="宋体" panose="02010600030101010101" pitchFamily="2" charset="-122"/>
              </a:rPr>
              <a:t>Features:</a:t>
            </a:r>
            <a:endParaRPr lang="en-US" altLang="zh-CN" sz="2800" dirty="0">
              <a:ea typeface="宋体" panose="02010600030101010101" pitchFamily="2" charset="-122"/>
            </a:endParaRPr>
          </a:p>
          <a:p>
            <a:pPr lvl="2">
              <a:defRPr/>
            </a:pPr>
            <a:r>
              <a:rPr lang="en-US" altLang="zh-CN" sz="2400" b="1" dirty="0">
                <a:solidFill>
                  <a:srgbClr val="C00000"/>
                </a:solidFill>
                <a:ea typeface="宋体" panose="02010600030101010101" pitchFamily="2" charset="-122"/>
              </a:rPr>
              <a:t>Successive compounds differ from each other by a –CH</a:t>
            </a:r>
            <a:r>
              <a:rPr lang="en-US" altLang="zh-CN" sz="2400" b="1" baseline="-25000" dirty="0">
                <a:solidFill>
                  <a:srgbClr val="C00000"/>
                </a:solidFill>
                <a:ea typeface="宋体" panose="02010600030101010101" pitchFamily="2" charset="-122"/>
              </a:rPr>
              <a:t>2</a:t>
            </a:r>
            <a:r>
              <a:rPr lang="en-US" altLang="zh-CN" sz="2400" b="1" dirty="0">
                <a:solidFill>
                  <a:srgbClr val="C00000"/>
                </a:solidFill>
                <a:ea typeface="宋体" panose="02010600030101010101" pitchFamily="2" charset="-122"/>
              </a:rPr>
              <a:t> – unit </a:t>
            </a:r>
            <a:r>
              <a:rPr lang="en-US" altLang="zh-CN" sz="2400" dirty="0">
                <a:ea typeface="宋体" panose="02010600030101010101" pitchFamily="2" charset="-122"/>
              </a:rPr>
              <a:t>(known as the methylene group)</a:t>
            </a:r>
            <a:endParaRPr lang="en-US" altLang="zh-CN" sz="3000" dirty="0">
              <a:ea typeface="宋体" panose="02010600030101010101" pitchFamily="2" charset="-122"/>
            </a:endParaRPr>
          </a:p>
          <a:p>
            <a:pPr lvl="2" eaLnBrk="1" hangingPunct="1">
              <a:defRPr/>
            </a:pPr>
            <a:r>
              <a:rPr lang="en-US" altLang="zh-CN" sz="2400" b="1" dirty="0">
                <a:solidFill>
                  <a:srgbClr val="C00000"/>
                </a:solidFill>
                <a:ea typeface="宋体" panose="02010600030101010101" pitchFamily="2" charset="-122"/>
              </a:rPr>
              <a:t>Compounds can be represented by a general formula</a:t>
            </a:r>
            <a:endParaRPr lang="en-US" altLang="zh-CN" sz="2400" b="1" dirty="0">
              <a:solidFill>
                <a:srgbClr val="C00000"/>
              </a:solidFill>
              <a:ea typeface="宋体" panose="02010600030101010101" pitchFamily="2" charset="-122"/>
            </a:endParaRPr>
          </a:p>
          <a:p>
            <a:pPr lvl="2" eaLnBrk="1" hangingPunct="1">
              <a:defRPr/>
            </a:pPr>
            <a:r>
              <a:rPr lang="en-US" altLang="zh-CN" sz="2400" b="1" dirty="0">
                <a:solidFill>
                  <a:srgbClr val="C00000"/>
                </a:solidFill>
                <a:ea typeface="宋体" panose="02010600030101010101" pitchFamily="2" charset="-122"/>
              </a:rPr>
              <a:t>Compounds have similar chemical properties</a:t>
            </a:r>
            <a:endParaRPr lang="en-US" altLang="zh-CN" sz="2400" b="1" dirty="0">
              <a:solidFill>
                <a:srgbClr val="C00000"/>
              </a:solidFill>
              <a:ea typeface="宋体" panose="02010600030101010101" pitchFamily="2" charset="-122"/>
            </a:endParaRPr>
          </a:p>
          <a:p>
            <a:pPr lvl="2" eaLnBrk="1" hangingPunct="1">
              <a:defRPr/>
            </a:pPr>
            <a:r>
              <a:rPr lang="en-US" altLang="zh-CN" sz="2400" b="1" dirty="0">
                <a:solidFill>
                  <a:srgbClr val="C00000"/>
                </a:solidFill>
                <a:ea typeface="宋体" panose="02010600030101010101" pitchFamily="2" charset="-122"/>
              </a:rPr>
              <a:t>Successive compounds have physical properties that vary in a regular manner as the number of carbon atoms present increases</a:t>
            </a:r>
            <a:endParaRPr lang="en-US" altLang="zh-CN" sz="2400" b="1" dirty="0">
              <a:solidFill>
                <a:srgbClr val="C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Successive members of a homologous series differ by a</a:t>
            </a:r>
            <a:br>
              <a:rPr lang="en-US" altLang="zh-CN" dirty="0"/>
            </a:br>
            <a:r>
              <a:rPr lang="en-GB" altLang="zh-CN" dirty="0"/>
              <a:t>-CH</a:t>
            </a:r>
            <a:r>
              <a:rPr lang="en-GB" altLang="zh-CN" baseline="-25000" dirty="0"/>
              <a:t>2</a:t>
            </a:r>
            <a:r>
              <a:rPr lang="en-GB" altLang="zh-CN" dirty="0"/>
              <a:t>- group</a:t>
            </a:r>
            <a:endParaRPr lang="zh-CN" altLang="en-US" dirty="0"/>
          </a:p>
        </p:txBody>
      </p:sp>
      <p:sp>
        <p:nvSpPr>
          <p:cNvPr id="3" name="内容占位符 2"/>
          <p:cNvSpPr>
            <a:spLocks noGrp="1"/>
          </p:cNvSpPr>
          <p:nvPr>
            <p:ph idx="1"/>
          </p:nvPr>
        </p:nvSpPr>
        <p:spPr>
          <a:xfrm>
            <a:off x="856060" y="2249486"/>
            <a:ext cx="7429499" cy="4379913"/>
          </a:xfrm>
        </p:spPr>
        <p:txBody>
          <a:bodyPr>
            <a:normAutofit/>
          </a:bodyPr>
          <a:lstStyle/>
          <a:p>
            <a:r>
              <a:rPr lang="en-US" altLang="zh-CN" sz="2800" dirty="0"/>
              <a:t>Consider the following </a:t>
            </a:r>
            <a:r>
              <a:rPr lang="en-US" altLang="zh-CN" sz="2800" b="1" dirty="0">
                <a:solidFill>
                  <a:srgbClr val="C00000"/>
                </a:solidFill>
              </a:rPr>
              <a:t>compounds of carbon and hydrogen where the carbons are all bonded only by single covalent bonds</a:t>
            </a:r>
            <a:r>
              <a:rPr lang="en-US" altLang="zh-CN" sz="2800" dirty="0"/>
              <a:t>.</a:t>
            </a:r>
            <a:endParaRPr lang="en-US" altLang="zh-CN" sz="2800" dirty="0"/>
          </a:p>
          <a:p>
            <a:endParaRPr lang="en-US" altLang="zh-CN" dirty="0"/>
          </a:p>
        </p:txBody>
      </p:sp>
      <p:pic>
        <p:nvPicPr>
          <p:cNvPr id="4" name="图片 3"/>
          <p:cNvPicPr>
            <a:picLocks noChangeAspect="1"/>
          </p:cNvPicPr>
          <p:nvPr/>
        </p:nvPicPr>
        <p:blipFill>
          <a:blip r:embed="rId1">
            <a:lum bright="-20000" contrast="40000"/>
          </a:blip>
          <a:stretch>
            <a:fillRect/>
          </a:stretch>
        </p:blipFill>
        <p:spPr>
          <a:xfrm>
            <a:off x="280652" y="4038600"/>
            <a:ext cx="8580313" cy="1727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6865" y="304800"/>
            <a:ext cx="8509635" cy="58515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685800"/>
            <a:ext cx="8039099" cy="5638800"/>
          </a:xfrm>
        </p:spPr>
        <p:txBody>
          <a:bodyPr>
            <a:noAutofit/>
          </a:bodyPr>
          <a:lstStyle/>
          <a:p>
            <a:r>
              <a:rPr lang="en-US" altLang="zh-CN" sz="2800" dirty="0"/>
              <a:t>These are members of a homologous series known as the </a:t>
            </a:r>
            <a:r>
              <a:rPr lang="en-US" altLang="zh-CN" sz="2800" b="1" dirty="0">
                <a:solidFill>
                  <a:srgbClr val="C00000"/>
                </a:solidFill>
              </a:rPr>
              <a:t>alkanes</a:t>
            </a:r>
            <a:r>
              <a:rPr lang="en-US" altLang="zh-CN" sz="2800" dirty="0"/>
              <a:t>. It can be seen that neighboring members differ from each other by –– CH</a:t>
            </a:r>
            <a:r>
              <a:rPr lang="en-US" altLang="zh-CN" sz="2800" baseline="-25000" dirty="0"/>
              <a:t>2</a:t>
            </a:r>
            <a:r>
              <a:rPr lang="en-US" altLang="zh-CN" sz="2800" dirty="0"/>
              <a:t> ––. </a:t>
            </a:r>
            <a:endParaRPr lang="en-US" altLang="zh-CN" sz="2800" dirty="0"/>
          </a:p>
          <a:p>
            <a:r>
              <a:rPr lang="en-US" altLang="zh-CN" sz="2800" dirty="0"/>
              <a:t>Anything else in an organic compound is considered as a </a:t>
            </a:r>
            <a:r>
              <a:rPr lang="en-US" altLang="zh-CN" sz="2800" b="1" dirty="0">
                <a:solidFill>
                  <a:srgbClr val="C00000"/>
                </a:solidFill>
              </a:rPr>
              <a:t>functional group</a:t>
            </a:r>
            <a:r>
              <a:rPr lang="en-US" altLang="zh-CN" sz="2800" dirty="0"/>
              <a:t>, </a:t>
            </a:r>
            <a:r>
              <a:rPr lang="en-US" altLang="zh-CN" sz="2800" b="1" dirty="0">
                <a:solidFill>
                  <a:srgbClr val="C00000"/>
                </a:solidFill>
              </a:rPr>
              <a:t>including any atoms other than carbon and hydrogen, and multiple bonds</a:t>
            </a:r>
            <a:r>
              <a:rPr lang="en-US" altLang="zh-CN" sz="2800" dirty="0"/>
              <a:t>.</a:t>
            </a:r>
            <a:endParaRPr lang="en-US" altLang="zh-CN" sz="2800" dirty="0"/>
          </a:p>
          <a:p>
            <a:r>
              <a:rPr lang="en-US" altLang="zh-CN" sz="2800" dirty="0"/>
              <a:t>This same increment applies to successive members of each homologous series, and means that the molecular mass increases by a fixed amount as we go up a series.</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228600"/>
            <a:ext cx="7429499" cy="1478570"/>
          </a:xfrm>
        </p:spPr>
        <p:txBody>
          <a:bodyPr>
            <a:normAutofit fontScale="90000"/>
          </a:bodyPr>
          <a:lstStyle/>
          <a:p>
            <a:r>
              <a:rPr lang="en-US" altLang="zh-CN" dirty="0"/>
              <a:t>Members of a homologous series can be represented by the </a:t>
            </a:r>
            <a:r>
              <a:rPr lang="en-GB" altLang="zh-CN" dirty="0"/>
              <a:t>same general formula</a:t>
            </a:r>
            <a:endParaRPr lang="zh-CN" altLang="en-US" dirty="0"/>
          </a:p>
        </p:txBody>
      </p:sp>
      <p:sp>
        <p:nvSpPr>
          <p:cNvPr id="3" name="内容占位符 2"/>
          <p:cNvSpPr>
            <a:spLocks noGrp="1"/>
          </p:cNvSpPr>
          <p:nvPr>
            <p:ph idx="1"/>
          </p:nvPr>
        </p:nvSpPr>
        <p:spPr>
          <a:xfrm>
            <a:off x="856060" y="1905000"/>
            <a:ext cx="7754540" cy="4648199"/>
          </a:xfrm>
        </p:spPr>
        <p:txBody>
          <a:bodyPr>
            <a:noAutofit/>
          </a:bodyPr>
          <a:lstStyle/>
          <a:p>
            <a:r>
              <a:rPr lang="en-US" altLang="zh-CN" sz="2800" dirty="0"/>
              <a:t>The four alkanes shown above can all be represented by the </a:t>
            </a:r>
            <a:r>
              <a:rPr lang="en-US" altLang="zh-CN" sz="2800" b="1" dirty="0">
                <a:solidFill>
                  <a:srgbClr val="C00000"/>
                </a:solidFill>
              </a:rPr>
              <a:t>general formula</a:t>
            </a:r>
            <a:r>
              <a:rPr lang="en-US" altLang="zh-CN" sz="2800" dirty="0"/>
              <a:t> C</a:t>
            </a:r>
            <a:r>
              <a:rPr lang="en-US" altLang="zh-CN" sz="2800" i="1" baseline="-25000" dirty="0"/>
              <a:t>n</a:t>
            </a:r>
            <a:r>
              <a:rPr lang="en-US" altLang="zh-CN" sz="2800" dirty="0"/>
              <a:t>H</a:t>
            </a:r>
            <a:r>
              <a:rPr lang="en-US" altLang="zh-CN" sz="2800" baseline="-25000" dirty="0"/>
              <a:t>2</a:t>
            </a:r>
            <a:r>
              <a:rPr lang="en-US" altLang="zh-CN" sz="2800" i="1" baseline="-25000" dirty="0"/>
              <a:t>n</a:t>
            </a:r>
            <a:r>
              <a:rPr lang="en-US" altLang="zh-CN" sz="2800" baseline="-25000" dirty="0"/>
              <a:t>+2</a:t>
            </a:r>
            <a:r>
              <a:rPr lang="en-US" altLang="zh-CN" sz="2800" dirty="0"/>
              <a:t>.</a:t>
            </a:r>
            <a:endParaRPr lang="en-US" altLang="zh-CN" sz="2800" dirty="0"/>
          </a:p>
          <a:p>
            <a:r>
              <a:rPr lang="en-US" altLang="zh-CN" sz="2800" dirty="0"/>
              <a:t>Other homologous series are characterized by the presence of a particular </a:t>
            </a:r>
            <a:r>
              <a:rPr lang="en-US" altLang="zh-CN" sz="2800" b="1" dirty="0">
                <a:solidFill>
                  <a:srgbClr val="C00000"/>
                </a:solidFill>
              </a:rPr>
              <a:t>functional group</a:t>
            </a:r>
            <a:r>
              <a:rPr lang="en-US" altLang="zh-CN" sz="2800" dirty="0"/>
              <a:t>, and this will be shown in the general formula for the series. </a:t>
            </a:r>
            <a:endParaRPr lang="en-US" altLang="zh-CN" sz="2800" dirty="0"/>
          </a:p>
          <a:p>
            <a:r>
              <a:rPr lang="en-US" altLang="zh-CN" sz="2800" dirty="0"/>
              <a:t>For example, the homologous series known as the </a:t>
            </a:r>
            <a:r>
              <a:rPr lang="en-US" altLang="zh-CN" sz="2800" b="1" dirty="0">
                <a:solidFill>
                  <a:srgbClr val="C00000"/>
                </a:solidFill>
              </a:rPr>
              <a:t>alcohols</a:t>
            </a:r>
            <a:r>
              <a:rPr lang="en-US" altLang="zh-CN" sz="2800" b="1" dirty="0"/>
              <a:t> </a:t>
            </a:r>
            <a:r>
              <a:rPr lang="en-US" altLang="zh-CN" sz="2800" dirty="0"/>
              <a:t>possess the functional group –– OH as </a:t>
            </a:r>
            <a:r>
              <a:rPr lang="en-GB" altLang="zh-CN" sz="2800" dirty="0"/>
              <a:t>shown below.</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7251" y="2438400"/>
            <a:ext cx="7429499" cy="3733800"/>
          </a:xfrm>
        </p:spPr>
        <p:txBody>
          <a:bodyPr>
            <a:normAutofit fontScale="92500" lnSpcReduction="20000"/>
          </a:bodyPr>
          <a:lstStyle/>
          <a:p>
            <a:r>
              <a:rPr lang="en-US" altLang="zh-CN" sz="2800" dirty="0"/>
              <a:t>These compounds can be represented by the general formula C</a:t>
            </a:r>
            <a:r>
              <a:rPr lang="en-US" altLang="zh-CN" sz="2800" baseline="-25000" dirty="0"/>
              <a:t>n</a:t>
            </a:r>
            <a:r>
              <a:rPr lang="en-US" altLang="zh-CN" sz="2800" dirty="0"/>
              <a:t>H</a:t>
            </a:r>
            <a:r>
              <a:rPr lang="en-US" altLang="zh-CN" sz="2800" baseline="-25000" dirty="0"/>
              <a:t>2n+1</a:t>
            </a:r>
            <a:r>
              <a:rPr lang="en-US" altLang="zh-CN" sz="2800" dirty="0"/>
              <a:t>OH.</a:t>
            </a:r>
            <a:endParaRPr lang="en-US" altLang="zh-CN" sz="2800" dirty="0"/>
          </a:p>
          <a:p>
            <a:r>
              <a:rPr lang="en-US" altLang="zh-CN" sz="2800" b="1" dirty="0">
                <a:solidFill>
                  <a:srgbClr val="FF0000"/>
                </a:solidFill>
              </a:rPr>
              <a:t>The functional group is usually a small group of atoms attached to a carbon atom in a molecule, and it gives the characteristic properties to the compound.</a:t>
            </a:r>
            <a:endParaRPr lang="en-US" altLang="zh-CN" sz="2800" b="1" dirty="0">
              <a:solidFill>
                <a:srgbClr val="FF0000"/>
              </a:solidFill>
            </a:endParaRPr>
          </a:p>
          <a:p>
            <a:r>
              <a:rPr lang="en-US" altLang="zh-CN" sz="2800" dirty="0"/>
              <a:t>In the situation of alcohols the functional group of them is hydroxyl group (-OH).</a:t>
            </a:r>
            <a:endParaRPr lang="zh-CN" altLang="en-US" sz="2800" dirty="0"/>
          </a:p>
        </p:txBody>
      </p:sp>
      <p:pic>
        <p:nvPicPr>
          <p:cNvPr id="4" name="图片 3"/>
          <p:cNvPicPr>
            <a:picLocks noChangeAspect="1"/>
          </p:cNvPicPr>
          <p:nvPr/>
        </p:nvPicPr>
        <p:blipFill>
          <a:blip r:embed="rId1">
            <a:lum bright="-20000" contrast="40000"/>
          </a:blip>
          <a:stretch>
            <a:fillRect/>
          </a:stretch>
        </p:blipFill>
        <p:spPr>
          <a:xfrm>
            <a:off x="152401" y="304801"/>
            <a:ext cx="8839200" cy="1906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Members of a homologous series show a gradation in physical properties</a:t>
            </a:r>
            <a:endParaRPr lang="zh-CN" altLang="en-US" dirty="0"/>
          </a:p>
        </p:txBody>
      </p:sp>
      <p:sp>
        <p:nvSpPr>
          <p:cNvPr id="3" name="内容占位符 2"/>
          <p:cNvSpPr>
            <a:spLocks noGrp="1"/>
          </p:cNvSpPr>
          <p:nvPr>
            <p:ph idx="1"/>
          </p:nvPr>
        </p:nvSpPr>
        <p:spPr>
          <a:xfrm>
            <a:off x="381000" y="2249486"/>
            <a:ext cx="8610600" cy="4151313"/>
          </a:xfrm>
        </p:spPr>
        <p:txBody>
          <a:bodyPr>
            <a:noAutofit/>
          </a:bodyPr>
          <a:lstStyle/>
          <a:p>
            <a:r>
              <a:rPr lang="en-US" altLang="zh-CN" sz="2800" dirty="0"/>
              <a:t>As successive members of a homologous series differ by a –CH</a:t>
            </a:r>
            <a:r>
              <a:rPr lang="en-US" altLang="zh-CN" sz="2800" baseline="-25000" dirty="0"/>
              <a:t>2</a:t>
            </a:r>
            <a:r>
              <a:rPr lang="en-US" altLang="zh-CN" sz="2800" dirty="0"/>
              <a:t>– group, they have successively longer carbon chains. </a:t>
            </a:r>
            <a:endParaRPr lang="en-US" altLang="zh-CN" sz="2800" dirty="0"/>
          </a:p>
          <a:p>
            <a:r>
              <a:rPr lang="en-US" altLang="zh-CN" sz="2800" dirty="0"/>
              <a:t>This is reflected in a gradual trend in the physical properties of the members of the series. </a:t>
            </a:r>
            <a:endParaRPr lang="en-US" altLang="zh-CN" sz="2800" dirty="0"/>
          </a:p>
          <a:p>
            <a:r>
              <a:rPr lang="en-US" altLang="zh-CN" sz="2800" dirty="0"/>
              <a:t>For example, the effect of the length of the carbon chain on the boiling point of the alkanes is shown in the table.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060" y="4471443"/>
            <a:ext cx="7429499" cy="2234157"/>
          </a:xfrm>
        </p:spPr>
        <p:txBody>
          <a:bodyPr>
            <a:normAutofit/>
          </a:bodyPr>
          <a:lstStyle/>
          <a:p>
            <a:r>
              <a:rPr lang="en-US" altLang="zh-CN" sz="2800" dirty="0"/>
              <a:t>Other physical properties that show this predictable trend with increasing carbon number are density and viscosity.</a:t>
            </a:r>
            <a:endParaRPr lang="zh-CN" altLang="en-US" sz="2800" dirty="0"/>
          </a:p>
        </p:txBody>
      </p:sp>
      <p:pic>
        <p:nvPicPr>
          <p:cNvPr id="4" name="图片 3"/>
          <p:cNvPicPr>
            <a:picLocks noChangeAspect="1"/>
          </p:cNvPicPr>
          <p:nvPr/>
        </p:nvPicPr>
        <p:blipFill>
          <a:blip r:embed="rId1">
            <a:lum bright="-20000" contrast="40000"/>
          </a:blip>
          <a:stretch>
            <a:fillRect/>
          </a:stretch>
        </p:blipFill>
        <p:spPr>
          <a:xfrm>
            <a:off x="505918" y="228600"/>
            <a:ext cx="8129782" cy="4242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9150" y="228600"/>
            <a:ext cx="7429499" cy="1143000"/>
          </a:xfrm>
        </p:spPr>
        <p:txBody>
          <a:bodyPr>
            <a:normAutofit fontScale="90000"/>
          </a:bodyPr>
          <a:lstStyle/>
          <a:p>
            <a:r>
              <a:rPr lang="en-US" altLang="zh-CN" dirty="0"/>
              <a:t>Members of a homologous series show similar chemical </a:t>
            </a:r>
            <a:r>
              <a:rPr lang="en-GB" altLang="zh-CN" dirty="0"/>
              <a:t>properties</a:t>
            </a:r>
            <a:endParaRPr lang="zh-CN" altLang="en-US" dirty="0"/>
          </a:p>
        </p:txBody>
      </p:sp>
      <p:sp>
        <p:nvSpPr>
          <p:cNvPr id="3" name="内容占位符 2"/>
          <p:cNvSpPr>
            <a:spLocks noGrp="1"/>
          </p:cNvSpPr>
          <p:nvPr>
            <p:ph idx="1"/>
          </p:nvPr>
        </p:nvSpPr>
        <p:spPr>
          <a:xfrm>
            <a:off x="228599" y="1409700"/>
            <a:ext cx="8610600" cy="5295900"/>
          </a:xfrm>
        </p:spPr>
        <p:txBody>
          <a:bodyPr>
            <a:noAutofit/>
          </a:bodyPr>
          <a:lstStyle/>
          <a:p>
            <a:r>
              <a:rPr lang="en-US" altLang="zh-CN" sz="2600" dirty="0"/>
              <a:t>As they have the same functional group, members of the same homologous series </a:t>
            </a:r>
            <a:r>
              <a:rPr lang="en-GB" altLang="zh-CN" sz="2600" dirty="0"/>
              <a:t>show similar chemical reactivity.</a:t>
            </a:r>
            <a:endParaRPr lang="en-GB" altLang="zh-CN" sz="2600" dirty="0"/>
          </a:p>
          <a:p>
            <a:r>
              <a:rPr lang="en-US" altLang="zh-CN" sz="2600" dirty="0"/>
              <a:t>E.g.: The </a:t>
            </a:r>
            <a:r>
              <a:rPr lang="en-US" altLang="zh-CN" sz="2600" b="1" dirty="0">
                <a:solidFill>
                  <a:srgbClr val="FF0000"/>
                </a:solidFill>
              </a:rPr>
              <a:t>alcohols</a:t>
            </a:r>
            <a:r>
              <a:rPr lang="en-US" altLang="zh-CN" sz="2600" dirty="0"/>
              <a:t> have the –OH group, which can be oxidized to form organic </a:t>
            </a:r>
            <a:r>
              <a:rPr lang="en-GB" altLang="zh-CN" sz="2600" dirty="0"/>
              <a:t>acids</a:t>
            </a:r>
            <a:endParaRPr lang="en-GB" altLang="zh-CN" sz="2600" dirty="0"/>
          </a:p>
          <a:p>
            <a:r>
              <a:rPr lang="en-US" altLang="zh-CN" sz="2600" dirty="0"/>
              <a:t>The –COOH group, present in the homologous series of the </a:t>
            </a:r>
            <a:r>
              <a:rPr lang="en-US" altLang="zh-CN" sz="2600" b="1" dirty="0">
                <a:solidFill>
                  <a:srgbClr val="C00000"/>
                </a:solidFill>
              </a:rPr>
              <a:t>carboxylic acids</a:t>
            </a:r>
            <a:r>
              <a:rPr lang="en-US" altLang="zh-CN" sz="2600" dirty="0"/>
              <a:t>, is responsible for the acidic properties of these compounds.</a:t>
            </a:r>
            <a:endParaRPr lang="en-GB" altLang="zh-CN" sz="2600" dirty="0"/>
          </a:p>
          <a:p>
            <a:r>
              <a:rPr lang="en-US" altLang="zh-CN" sz="2600" dirty="0"/>
              <a:t>It follows that if we know the characteristic reactions of a functional group, we will be able to predict the properties of all members of the same homologous series.</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rcRect r="32414"/>
          <a:stretch>
            <a:fillRect/>
          </a:stretch>
        </p:blipFill>
        <p:spPr>
          <a:xfrm>
            <a:off x="914400" y="854075"/>
            <a:ext cx="5544820" cy="5709285"/>
          </a:xfrm>
          <a:prstGeom prst="rect">
            <a:avLst/>
          </a:prstGeom>
        </p:spPr>
      </p:pic>
      <p:sp>
        <p:nvSpPr>
          <p:cNvPr id="8" name="文本框 7"/>
          <p:cNvSpPr txBox="1"/>
          <p:nvPr/>
        </p:nvSpPr>
        <p:spPr>
          <a:xfrm>
            <a:off x="1450975" y="2971800"/>
            <a:ext cx="200660" cy="368300"/>
          </a:xfrm>
          <a:prstGeom prst="rect">
            <a:avLst/>
          </a:prstGeom>
          <a:solidFill>
            <a:schemeClr val="bg1"/>
          </a:solidFill>
        </p:spPr>
        <p:txBody>
          <a:bodyPr wrap="square" rtlCol="0">
            <a:spAutoFit/>
          </a:bodyPr>
          <a:lstStyle/>
          <a:p>
            <a:endParaRPr lang="zh-CN" altLang="en-US"/>
          </a:p>
        </p:txBody>
      </p:sp>
      <p:sp>
        <p:nvSpPr>
          <p:cNvPr id="2" name="标题 1"/>
          <p:cNvSpPr>
            <a:spLocks noGrp="1"/>
          </p:cNvSpPr>
          <p:nvPr>
            <p:custDataLst>
              <p:tags r:id="rId3"/>
            </p:custDataLst>
          </p:nvPr>
        </p:nvSpPr>
        <p:spPr>
          <a:xfrm>
            <a:off x="838200" y="97790"/>
            <a:ext cx="7429500" cy="832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Calibri" panose="020F0502020204030204" charset="0"/>
                <a:ea typeface="+mj-ea"/>
                <a:cs typeface="+mj-cs"/>
              </a:defRPr>
            </a:lvl1pPr>
          </a:lstStyle>
          <a:p>
            <a:r>
              <a:rPr lang="en-US" dirty="0"/>
              <a:t>Common functional groups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rcRect r="32370"/>
          <a:stretch>
            <a:fillRect/>
          </a:stretch>
        </p:blipFill>
        <p:spPr>
          <a:xfrm>
            <a:off x="795655" y="955040"/>
            <a:ext cx="6138545" cy="5333365"/>
          </a:xfrm>
          <a:prstGeom prst="rect">
            <a:avLst/>
          </a:prstGeom>
        </p:spPr>
      </p:pic>
      <p:pic>
        <p:nvPicPr>
          <p:cNvPr id="8" name="图片 7"/>
          <p:cNvPicPr>
            <a:picLocks noChangeAspect="1"/>
          </p:cNvPicPr>
          <p:nvPr/>
        </p:nvPicPr>
        <p:blipFill>
          <a:blip r:embed="rId3"/>
          <a:srcRect r="32612"/>
          <a:stretch>
            <a:fillRect/>
          </a:stretch>
        </p:blipFill>
        <p:spPr>
          <a:xfrm>
            <a:off x="862965" y="333375"/>
            <a:ext cx="6071235" cy="694690"/>
          </a:xfrm>
          <a:prstGeom prst="rect">
            <a:avLst/>
          </a:prstGeom>
        </p:spPr>
      </p:pic>
      <p:sp>
        <p:nvSpPr>
          <p:cNvPr id="9" name="文本框 8"/>
          <p:cNvSpPr txBox="1"/>
          <p:nvPr/>
        </p:nvSpPr>
        <p:spPr>
          <a:xfrm>
            <a:off x="889000" y="4678680"/>
            <a:ext cx="711200" cy="275590"/>
          </a:xfrm>
          <a:prstGeom prst="rect">
            <a:avLst/>
          </a:prstGeom>
          <a:solidFill>
            <a:schemeClr val="bg1"/>
          </a:solidFill>
        </p:spPr>
        <p:txBody>
          <a:bodyPr wrap="square" rtlCol="0">
            <a:spAutoFit/>
          </a:bodyPr>
          <a:lstStyle/>
          <a:p>
            <a:r>
              <a:rPr lang="en-AU" altLang="zh-CN" sz="1200" b="1" dirty="0"/>
              <a:t>nitrile</a:t>
            </a:r>
            <a:endParaRPr lang="en-AU" altLang="zh-CN" sz="12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Arenes</a:t>
            </a:r>
            <a:endParaRPr lang="zh-CN" altLang="en-US" sz="3200" b="1" dirty="0">
              <a:solidFill>
                <a:srgbClr val="C00000"/>
              </a:solidFill>
            </a:endParaRPr>
          </a:p>
        </p:txBody>
      </p:sp>
      <p:sp>
        <p:nvSpPr>
          <p:cNvPr id="3" name="内容占位符 2"/>
          <p:cNvSpPr>
            <a:spLocks noGrp="1"/>
          </p:cNvSpPr>
          <p:nvPr>
            <p:ph idx="1"/>
          </p:nvPr>
        </p:nvSpPr>
        <p:spPr>
          <a:xfrm>
            <a:off x="693539" y="1447801"/>
            <a:ext cx="7754539" cy="3124200"/>
          </a:xfrm>
        </p:spPr>
        <p:txBody>
          <a:bodyPr>
            <a:normAutofit fontScale="92500"/>
          </a:bodyPr>
          <a:lstStyle/>
          <a:p>
            <a:r>
              <a:rPr lang="en-US" altLang="zh-CN" b="1" dirty="0">
                <a:solidFill>
                  <a:srgbClr val="C00000"/>
                </a:solidFill>
              </a:rPr>
              <a:t>Arenes</a:t>
            </a:r>
            <a:r>
              <a:rPr lang="en-US" altLang="zh-CN" b="1" dirty="0"/>
              <a:t> </a:t>
            </a:r>
            <a:r>
              <a:rPr lang="en-US" altLang="zh-CN" dirty="0"/>
              <a:t>are a class of compounds that are derived from </a:t>
            </a:r>
            <a:r>
              <a:rPr lang="en-US" altLang="zh-CN" b="1" dirty="0">
                <a:solidFill>
                  <a:srgbClr val="C00000"/>
                </a:solidFill>
              </a:rPr>
              <a:t>benzene</a:t>
            </a:r>
            <a:r>
              <a:rPr lang="en-US" altLang="zh-CN" dirty="0"/>
              <a:t>, C</a:t>
            </a:r>
            <a:r>
              <a:rPr lang="en-US" altLang="zh-CN" baseline="-25000" dirty="0"/>
              <a:t>6</a:t>
            </a:r>
            <a:r>
              <a:rPr lang="en-US" altLang="zh-CN" dirty="0"/>
              <a:t>H</a:t>
            </a:r>
            <a:r>
              <a:rPr lang="en-US" altLang="zh-CN" baseline="-25000" dirty="0"/>
              <a:t>6</a:t>
            </a:r>
            <a:r>
              <a:rPr lang="en-US" altLang="zh-CN" dirty="0"/>
              <a:t>. </a:t>
            </a:r>
            <a:endParaRPr lang="en-US" altLang="zh-CN" dirty="0"/>
          </a:p>
          <a:p>
            <a:r>
              <a:rPr lang="en-US" altLang="zh-CN" dirty="0"/>
              <a:t>They form a special branch of organic compounds known as the </a:t>
            </a:r>
            <a:r>
              <a:rPr lang="en-US" altLang="zh-CN" b="1" dirty="0">
                <a:solidFill>
                  <a:srgbClr val="C00000"/>
                </a:solidFill>
              </a:rPr>
              <a:t>aromatics</a:t>
            </a:r>
            <a:r>
              <a:rPr lang="en-US" altLang="zh-CN" dirty="0"/>
              <a:t>, which have properties somewhat distinct from other organic compounds, which are known as </a:t>
            </a:r>
            <a:r>
              <a:rPr lang="en-US" altLang="zh-CN" b="1" dirty="0">
                <a:solidFill>
                  <a:srgbClr val="C00000"/>
                </a:solidFill>
              </a:rPr>
              <a:t>aliphatics</a:t>
            </a:r>
            <a:r>
              <a:rPr lang="en-US" altLang="zh-CN" dirty="0"/>
              <a:t>.</a:t>
            </a:r>
            <a:endParaRPr lang="en-US" altLang="zh-CN" dirty="0"/>
          </a:p>
          <a:p>
            <a:r>
              <a:rPr lang="en-US" altLang="zh-CN" dirty="0"/>
              <a:t>Arenes contain the phenyl functional group:</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612515" y="4906645"/>
            <a:ext cx="1741668"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207645"/>
            <a:ext cx="8145662" cy="1066800"/>
          </a:xfrm>
        </p:spPr>
        <p:txBody>
          <a:bodyPr>
            <a:normAutofit/>
          </a:bodyPr>
          <a:lstStyle/>
          <a:p>
            <a:r>
              <a:rPr lang="en-US" altLang="zh-CN" sz="3200" b="1" dirty="0">
                <a:solidFill>
                  <a:srgbClr val="C00000"/>
                </a:solidFill>
              </a:rPr>
              <a:t>Primary, secondary, and tertiary compounds</a:t>
            </a:r>
            <a:endParaRPr lang="zh-CN" altLang="en-US" sz="3200" b="1" dirty="0">
              <a:solidFill>
                <a:srgbClr val="C00000"/>
              </a:solidFill>
            </a:endParaRPr>
          </a:p>
        </p:txBody>
      </p:sp>
      <p:sp>
        <p:nvSpPr>
          <p:cNvPr id="3" name="内容占位符 2"/>
          <p:cNvSpPr>
            <a:spLocks noGrp="1"/>
          </p:cNvSpPr>
          <p:nvPr>
            <p:ph idx="1"/>
          </p:nvPr>
        </p:nvSpPr>
        <p:spPr>
          <a:xfrm>
            <a:off x="624840" y="1192530"/>
            <a:ext cx="8305800" cy="4343400"/>
          </a:xfrm>
        </p:spPr>
        <p:txBody>
          <a:bodyPr>
            <a:normAutofit/>
          </a:bodyPr>
          <a:lstStyle/>
          <a:p>
            <a:r>
              <a:rPr lang="en-US" altLang="zh-CN" dirty="0"/>
              <a:t>The activity of a functional group is often influenced by its position in the carbon chain, identified as follows.</a:t>
            </a:r>
            <a:endParaRPr lang="en-US" altLang="zh-CN" dirty="0"/>
          </a:p>
          <a:p>
            <a:r>
              <a:rPr lang="en-US" altLang="zh-CN" b="1" dirty="0">
                <a:solidFill>
                  <a:srgbClr val="C00000"/>
                </a:solidFill>
              </a:rPr>
              <a:t>A primary carbon atom is attached to the functional group and also to one carbon atom</a:t>
            </a:r>
            <a:r>
              <a:rPr lang="en-US" altLang="zh-CN" dirty="0"/>
              <a:t>. </a:t>
            </a:r>
            <a:endParaRPr lang="en-US" altLang="zh-CN" dirty="0"/>
          </a:p>
          <a:p>
            <a:r>
              <a:rPr lang="en-US" altLang="zh-CN" dirty="0"/>
              <a:t>Molecules with this arrangement are known as primary molecules.</a:t>
            </a:r>
            <a:endParaRPr lang="en-US" altLang="zh-CN" dirty="0"/>
          </a:p>
          <a:p>
            <a:r>
              <a:rPr lang="en-US" altLang="zh-CN" dirty="0"/>
              <a:t>For example, ethanol, C</a:t>
            </a:r>
            <a:r>
              <a:rPr lang="en-US" altLang="zh-CN" baseline="-25000" dirty="0"/>
              <a:t>2</a:t>
            </a:r>
            <a:r>
              <a:rPr lang="en-US" altLang="zh-CN" dirty="0"/>
              <a:t>H</a:t>
            </a:r>
            <a:r>
              <a:rPr lang="en-US" altLang="zh-CN" baseline="-25000" dirty="0"/>
              <a:t>5</a:t>
            </a:r>
            <a:r>
              <a:rPr lang="en-US" altLang="zh-CN" dirty="0"/>
              <a:t>OH, is a primary alcohol and chloroethane, C</a:t>
            </a:r>
            <a:r>
              <a:rPr lang="en-US" altLang="zh-CN" baseline="-25000" dirty="0"/>
              <a:t>2</a:t>
            </a:r>
            <a:r>
              <a:rPr lang="en-US" altLang="zh-CN" dirty="0"/>
              <a:t>H</a:t>
            </a:r>
            <a:r>
              <a:rPr lang="en-US" altLang="zh-CN" baseline="-25000" dirty="0"/>
              <a:t>5</a:t>
            </a:r>
            <a:r>
              <a:rPr lang="en-US" altLang="zh-CN" dirty="0"/>
              <a:t>Cl, is a </a:t>
            </a:r>
            <a:r>
              <a:rPr lang="en-GB" altLang="zh-CN" dirty="0"/>
              <a:t>primary halogenoalkane.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781175" y="5236766"/>
            <a:ext cx="5737654" cy="1492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5300" y="838200"/>
            <a:ext cx="8153400" cy="15621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0"/>
            <a:ext cx="7754539" cy="5334001"/>
          </a:xfrm>
        </p:spPr>
        <p:txBody>
          <a:bodyPr>
            <a:normAutofit/>
          </a:bodyPr>
          <a:lstStyle/>
          <a:p>
            <a:r>
              <a:rPr lang="en-US" altLang="zh-CN" b="1" dirty="0">
                <a:solidFill>
                  <a:srgbClr val="C00000"/>
                </a:solidFill>
              </a:rPr>
              <a:t>A secondary carbon atom is attached to the functional group and also to one hydrogen atom and two alkyl groups. </a:t>
            </a:r>
            <a:endParaRPr lang="en-US" altLang="zh-CN" b="1" dirty="0">
              <a:solidFill>
                <a:srgbClr val="C00000"/>
              </a:solidFill>
            </a:endParaRPr>
          </a:p>
          <a:p>
            <a:r>
              <a:rPr lang="en-US" altLang="zh-CN" dirty="0"/>
              <a:t>These molecules are known as secondary molecules. </a:t>
            </a:r>
            <a:endParaRPr lang="en-US" altLang="zh-CN" dirty="0"/>
          </a:p>
          <a:p>
            <a:r>
              <a:rPr lang="en-US" altLang="zh-CN" dirty="0"/>
              <a:t>For example, propan-2-ol, CH</a:t>
            </a:r>
            <a:r>
              <a:rPr lang="en-US" altLang="zh-CN" baseline="-25000" dirty="0"/>
              <a:t>3</a:t>
            </a:r>
            <a:r>
              <a:rPr lang="en-US" altLang="zh-CN" dirty="0"/>
              <a:t>CH(OH)CH</a:t>
            </a:r>
            <a:r>
              <a:rPr lang="en-US" altLang="zh-CN" baseline="-25000" dirty="0"/>
              <a:t>3</a:t>
            </a:r>
            <a:r>
              <a:rPr lang="en-US" altLang="zh-CN" dirty="0"/>
              <a:t>, is a secondary alcohol, and 2-chloropropane, CH</a:t>
            </a:r>
            <a:r>
              <a:rPr lang="en-US" altLang="zh-CN" baseline="-25000" dirty="0"/>
              <a:t>3</a:t>
            </a:r>
            <a:r>
              <a:rPr lang="en-US" altLang="zh-CN" dirty="0"/>
              <a:t>CHClCH</a:t>
            </a:r>
            <a:r>
              <a:rPr lang="en-US" altLang="zh-CN" baseline="-25000" dirty="0"/>
              <a:t>3</a:t>
            </a:r>
            <a:r>
              <a:rPr lang="en-US" altLang="zh-CN" dirty="0"/>
              <a:t>, is a secondary halogenoalkane.</a:t>
            </a:r>
            <a:endParaRPr lang="en-US" altLang="zh-CN" dirty="0"/>
          </a:p>
        </p:txBody>
      </p:sp>
      <p:pic>
        <p:nvPicPr>
          <p:cNvPr id="5" name="图片 4"/>
          <p:cNvPicPr>
            <a:picLocks noChangeAspect="1"/>
          </p:cNvPicPr>
          <p:nvPr/>
        </p:nvPicPr>
        <p:blipFill>
          <a:blip r:embed="rId1">
            <a:lum bright="-20000" contrast="40000"/>
          </a:blip>
          <a:stretch>
            <a:fillRect/>
          </a:stretch>
        </p:blipFill>
        <p:spPr>
          <a:xfrm>
            <a:off x="976149" y="4134854"/>
            <a:ext cx="7189317" cy="167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0"/>
            <a:ext cx="7754539" cy="5334001"/>
          </a:xfrm>
        </p:spPr>
        <p:txBody>
          <a:bodyPr>
            <a:normAutofit/>
          </a:bodyPr>
          <a:lstStyle/>
          <a:p>
            <a:r>
              <a:rPr lang="en-US" altLang="zh-CN" b="1" dirty="0">
                <a:solidFill>
                  <a:srgbClr val="C00000"/>
                </a:solidFill>
              </a:rPr>
              <a:t>A tertiary carbon atom is attached to the functional group and is also bonded to three alkyl groups and so has no hydrogen atoms. </a:t>
            </a:r>
            <a:endParaRPr lang="en-US" altLang="zh-CN" b="1" dirty="0">
              <a:solidFill>
                <a:srgbClr val="C00000"/>
              </a:solidFill>
            </a:endParaRPr>
          </a:p>
          <a:p>
            <a:r>
              <a:rPr lang="en-US" altLang="zh-CN" dirty="0"/>
              <a:t>These molecules are known as tertiary molecules. </a:t>
            </a:r>
            <a:endParaRPr lang="en-US" altLang="zh-CN" dirty="0"/>
          </a:p>
          <a:p>
            <a:r>
              <a:rPr lang="en-US" altLang="zh-CN" dirty="0"/>
              <a:t>For example, methylpropan-2-ol, (CH</a:t>
            </a:r>
            <a:r>
              <a:rPr lang="en-US" altLang="zh-CN" baseline="-25000" dirty="0"/>
              <a:t>3</a:t>
            </a:r>
            <a:r>
              <a:rPr lang="en-US" altLang="zh-CN" dirty="0"/>
              <a:t>)</a:t>
            </a:r>
            <a:r>
              <a:rPr lang="en-US" altLang="zh-CN" baseline="-25000" dirty="0"/>
              <a:t>3</a:t>
            </a:r>
            <a:r>
              <a:rPr lang="en-US" altLang="zh-CN" dirty="0">
                <a:sym typeface="+mn-ea"/>
              </a:rPr>
              <a:t>C</a:t>
            </a:r>
            <a:r>
              <a:rPr lang="en-US" altLang="zh-CN" dirty="0"/>
              <a:t>OH, is a tertiary </a:t>
            </a:r>
            <a:r>
              <a:rPr lang="en-GB" altLang="zh-CN" dirty="0"/>
              <a:t>alcohol, and 2-chloro-2-methylpropane, (CH</a:t>
            </a:r>
            <a:r>
              <a:rPr lang="en-GB" altLang="zh-CN" baseline="-25000" dirty="0"/>
              <a:t>3</a:t>
            </a:r>
            <a:r>
              <a:rPr lang="en-GB" altLang="zh-CN" dirty="0"/>
              <a:t>)</a:t>
            </a:r>
            <a:r>
              <a:rPr lang="en-GB" altLang="zh-CN" baseline="-25000" dirty="0"/>
              <a:t>3</a:t>
            </a:r>
            <a:r>
              <a:rPr lang="en-GB" altLang="zh-CN" dirty="0">
                <a:sym typeface="+mn-ea"/>
              </a:rPr>
              <a:t>C</a:t>
            </a:r>
            <a:r>
              <a:rPr lang="en-GB" altLang="zh-CN" dirty="0"/>
              <a:t>Cl, is a tertiary halogenoalkane.</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1691017" y="3962400"/>
            <a:ext cx="5759581" cy="220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1219200"/>
            <a:ext cx="7754539" cy="4572001"/>
          </a:xfrm>
        </p:spPr>
        <p:txBody>
          <a:bodyPr>
            <a:normAutofit/>
          </a:bodyPr>
          <a:lstStyle/>
          <a:p>
            <a:r>
              <a:rPr lang="en-US" dirty="0"/>
              <a:t>In amines, a similar classification can be applied according to the number of alkyl groups and hydrogen atoms bonded to the </a:t>
            </a:r>
            <a:r>
              <a:rPr lang="en-US" b="1" dirty="0">
                <a:solidFill>
                  <a:srgbClr val="C00000"/>
                </a:solidFill>
              </a:rPr>
              <a:t>nitrogen atom</a:t>
            </a:r>
            <a:r>
              <a:rPr lang="en-US" dirty="0"/>
              <a:t>.</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341589" y="3200400"/>
            <a:ext cx="8458437" cy="21976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81000" y="152400"/>
            <a:ext cx="7943850" cy="5945505"/>
          </a:xfrm>
          <a:prstGeom prst="rect">
            <a:avLst/>
          </a:prstGeom>
        </p:spPr>
      </p:pic>
      <p:pic>
        <p:nvPicPr>
          <p:cNvPr id="5" name="图片 4"/>
          <p:cNvPicPr>
            <a:picLocks noChangeAspect="1"/>
          </p:cNvPicPr>
          <p:nvPr/>
        </p:nvPicPr>
        <p:blipFill>
          <a:blip r:embed="rId2"/>
          <a:stretch>
            <a:fillRect/>
          </a:stretch>
        </p:blipFill>
        <p:spPr>
          <a:xfrm>
            <a:off x="381000" y="6097905"/>
            <a:ext cx="8261350" cy="571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28"/>
            <a:ext cx="7429499" cy="1478570"/>
          </a:xfrm>
        </p:spPr>
        <p:txBody>
          <a:bodyPr>
            <a:normAutofit/>
          </a:bodyPr>
          <a:lstStyle/>
          <a:p>
            <a:r>
              <a:rPr lang="en-US" altLang="zh-CN" sz="4000" dirty="0"/>
              <a:t>13.2 Nomenclature of organic compounds</a:t>
            </a:r>
            <a:endParaRPr lang="zh-CN" altLang="en-US" sz="4000" dirty="0"/>
          </a:p>
        </p:txBody>
      </p:sp>
      <p:pic>
        <p:nvPicPr>
          <p:cNvPr id="3" name="图片 2"/>
          <p:cNvPicPr>
            <a:picLocks noChangeAspect="1"/>
          </p:cNvPicPr>
          <p:nvPr/>
        </p:nvPicPr>
        <p:blipFill>
          <a:blip r:embed="rId1"/>
          <a:stretch>
            <a:fillRect/>
          </a:stretch>
        </p:blipFill>
        <p:spPr>
          <a:xfrm>
            <a:off x="479425" y="2057400"/>
            <a:ext cx="8185150" cy="18097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9150" y="304800"/>
            <a:ext cx="7429499" cy="1478570"/>
          </a:xfrm>
        </p:spPr>
        <p:txBody>
          <a:bodyPr>
            <a:normAutofit/>
          </a:bodyPr>
          <a:lstStyle/>
          <a:p>
            <a:r>
              <a:rPr lang="en-US" altLang="zh-CN" b="1" dirty="0">
                <a:solidFill>
                  <a:srgbClr val="C00000"/>
                </a:solidFill>
              </a:rPr>
              <a:t>Nomenclature for organic compounds: the IUPAC system</a:t>
            </a:r>
            <a:endParaRPr lang="zh-CN" altLang="en-US" b="1" dirty="0">
              <a:solidFill>
                <a:srgbClr val="C00000"/>
              </a:solidFill>
            </a:endParaRPr>
          </a:p>
        </p:txBody>
      </p:sp>
      <p:sp>
        <p:nvSpPr>
          <p:cNvPr id="3" name="内容占位符 2"/>
          <p:cNvSpPr>
            <a:spLocks noGrp="1"/>
          </p:cNvSpPr>
          <p:nvPr>
            <p:ph idx="1"/>
          </p:nvPr>
        </p:nvSpPr>
        <p:spPr>
          <a:xfrm>
            <a:off x="533400" y="1783370"/>
            <a:ext cx="8153400" cy="4693630"/>
          </a:xfrm>
        </p:spPr>
        <p:txBody>
          <a:bodyPr/>
          <a:lstStyle/>
          <a:p>
            <a:r>
              <a:rPr lang="en-US" altLang="zh-CN" dirty="0"/>
              <a:t>For over a hundred years, chemists have recognized the need for a specific set of rules for the naming of organic compounds. </a:t>
            </a:r>
            <a:endParaRPr lang="en-US" altLang="zh-CN" dirty="0"/>
          </a:p>
          <a:p>
            <a:r>
              <a:rPr lang="en-US" altLang="zh-CN" b="1" dirty="0">
                <a:solidFill>
                  <a:srgbClr val="C00000"/>
                </a:solidFill>
              </a:rPr>
              <a:t>IUPAC</a:t>
            </a:r>
            <a:r>
              <a:rPr lang="en-US" altLang="zh-CN" dirty="0"/>
              <a:t> (International Union of Pure and Applied Chemistry) names are logically based on the chemistry of the compounds, and so give information about the functional groups present and the size of the molecules. </a:t>
            </a:r>
            <a:endParaRPr lang="en-US" altLang="zh-CN" dirty="0"/>
          </a:p>
          <a:p>
            <a:r>
              <a:rPr lang="en-US" altLang="zh-CN" dirty="0"/>
              <a:t>Some guidelines for applying the IUPAC nomenclature are discussed next.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7400" y="228600"/>
            <a:ext cx="7859139" cy="1905000"/>
          </a:xfrm>
        </p:spPr>
        <p:txBody>
          <a:bodyPr>
            <a:noAutofit/>
          </a:bodyPr>
          <a:lstStyle/>
          <a:p>
            <a:r>
              <a:rPr lang="en-US" altLang="zh-CN" dirty="0"/>
              <a:t>In summary, </a:t>
            </a:r>
            <a:r>
              <a:rPr lang="en-US" altLang="zh-CN" b="1" dirty="0">
                <a:solidFill>
                  <a:srgbClr val="C00000"/>
                </a:solidFill>
              </a:rPr>
              <a:t>IUPAC nomenclature has three possible parts, which are usually written together as a </a:t>
            </a:r>
            <a:r>
              <a:rPr lang="en-GB" altLang="zh-CN" b="1" dirty="0">
                <a:solidFill>
                  <a:srgbClr val="C00000"/>
                </a:solidFill>
              </a:rPr>
              <a:t>single word, using hyphens to separate number and letters and commas to separate numbers.</a:t>
            </a:r>
            <a:endParaRPr lang="zh-CN" altLang="en-US" b="1" dirty="0">
              <a:solidFill>
                <a:srgbClr val="C00000"/>
              </a:solidFill>
            </a:endParaRPr>
          </a:p>
        </p:txBody>
      </p:sp>
      <p:pic>
        <p:nvPicPr>
          <p:cNvPr id="5" name="图片 4"/>
          <p:cNvPicPr>
            <a:picLocks noChangeAspect="1"/>
          </p:cNvPicPr>
          <p:nvPr/>
        </p:nvPicPr>
        <p:blipFill>
          <a:blip r:embed="rId1">
            <a:lum bright="-20000" contrast="40000"/>
          </a:blip>
          <a:stretch>
            <a:fillRect/>
          </a:stretch>
        </p:blipFill>
        <p:spPr>
          <a:xfrm>
            <a:off x="381000" y="2133600"/>
            <a:ext cx="8265539" cy="1625600"/>
          </a:xfrm>
          <a:prstGeom prst="rect">
            <a:avLst/>
          </a:prstGeom>
        </p:spPr>
      </p:pic>
      <p:pic>
        <p:nvPicPr>
          <p:cNvPr id="6" name="图片 5"/>
          <p:cNvPicPr>
            <a:picLocks noChangeAspect="1"/>
          </p:cNvPicPr>
          <p:nvPr/>
        </p:nvPicPr>
        <p:blipFill rotWithShape="1">
          <a:blip r:embed="rId2">
            <a:lum bright="-20000" contrast="40000"/>
          </a:blip>
          <a:srcRect t="14738"/>
          <a:stretch>
            <a:fillRect/>
          </a:stretch>
        </p:blipFill>
        <p:spPr>
          <a:xfrm>
            <a:off x="787400" y="3759200"/>
            <a:ext cx="2616824" cy="3048000"/>
          </a:xfrm>
          <a:prstGeom prst="rect">
            <a:avLst/>
          </a:prstGeom>
        </p:spPr>
      </p:pic>
      <p:sp>
        <p:nvSpPr>
          <p:cNvPr id="2" name="文本框 1"/>
          <p:cNvSpPr txBox="1"/>
          <p:nvPr/>
        </p:nvSpPr>
        <p:spPr>
          <a:xfrm>
            <a:off x="3826510" y="3987165"/>
            <a:ext cx="4631690" cy="521970"/>
          </a:xfrm>
          <a:prstGeom prst="rect">
            <a:avLst/>
          </a:prstGeom>
          <a:noFill/>
        </p:spPr>
        <p:txBody>
          <a:bodyPr wrap="square" rtlCol="0">
            <a:spAutoFit/>
          </a:bodyPr>
          <a:p>
            <a:r>
              <a:rPr lang="en-US" altLang="zh-CN" sz="2800">
                <a:solidFill>
                  <a:srgbClr val="00B050"/>
                </a:solidFill>
              </a:rPr>
              <a:t>3,3-dimethyl</a:t>
            </a:r>
            <a:r>
              <a:rPr lang="en-US" altLang="zh-CN" sz="2800">
                <a:solidFill>
                  <a:srgbClr val="0070C0"/>
                </a:solidFill>
              </a:rPr>
              <a:t>butan</a:t>
            </a:r>
            <a:r>
              <a:rPr lang="en-US" altLang="zh-CN" sz="2800">
                <a:solidFill>
                  <a:srgbClr val="FF0000"/>
                </a:solidFill>
              </a:rPr>
              <a:t>al</a:t>
            </a:r>
            <a:endParaRPr lang="en-US" altLang="zh-CN"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9150" y="304800"/>
            <a:ext cx="7429500" cy="850900"/>
          </a:xfrm>
        </p:spPr>
        <p:txBody>
          <a:bodyPr>
            <a:normAutofit/>
          </a:bodyPr>
          <a:lstStyle/>
          <a:p>
            <a:r>
              <a:rPr lang="en-US" altLang="zh-CN" b="1" dirty="0">
                <a:solidFill>
                  <a:srgbClr val="C00000"/>
                </a:solidFill>
              </a:rPr>
              <a:t>Naming Strategy</a:t>
            </a:r>
            <a:endParaRPr lang="en-US" altLang="zh-CN" b="1" dirty="0">
              <a:solidFill>
                <a:srgbClr val="C00000"/>
              </a:solidFill>
            </a:endParaRPr>
          </a:p>
        </p:txBody>
      </p:sp>
      <p:sp>
        <p:nvSpPr>
          <p:cNvPr id="3" name="内容占位符 2"/>
          <p:cNvSpPr>
            <a:spLocks noGrp="1"/>
          </p:cNvSpPr>
          <p:nvPr>
            <p:ph idx="1"/>
          </p:nvPr>
        </p:nvSpPr>
        <p:spPr>
          <a:xfrm>
            <a:off x="441325" y="1054735"/>
            <a:ext cx="8554720" cy="5702935"/>
          </a:xfrm>
        </p:spPr>
        <p:txBody>
          <a:bodyPr>
            <a:noAutofit/>
          </a:bodyPr>
          <a:lstStyle/>
          <a:p>
            <a:r>
              <a:rPr lang="en-US" altLang="zh-CN" sz="2000" dirty="0"/>
              <a:t>1. Identify all the functional groups in the molecule and then identify the main functional group [see the priority sequence or in IB just find the one that can only be used as suffix in the naming (carboxyl, carbonyl, ester, amide, nitrile, alkenyl, alkynyl), if none then find the one that can be used as both suffix and prefix (hydroxyl, amino, phenyl), if none then any other groups (halogens, ether, nitro)];</a:t>
            </a:r>
            <a:endParaRPr lang="en-US" altLang="zh-CN" sz="2000" dirty="0"/>
          </a:p>
          <a:p>
            <a:r>
              <a:rPr lang="en-US" altLang="zh-CN" sz="2000" dirty="0"/>
              <a:t>2. Identify the longest </a:t>
            </a:r>
            <a:r>
              <a:rPr lang="en-US" altLang="zh-CN" sz="2000" b="1" dirty="0">
                <a:solidFill>
                  <a:srgbClr val="FF0000"/>
                </a:solidFill>
              </a:rPr>
              <a:t>continueous</a:t>
            </a:r>
            <a:r>
              <a:rPr lang="en-US" altLang="zh-CN" sz="2000" dirty="0"/>
              <a:t> carbon chain with </a:t>
            </a:r>
            <a:r>
              <a:rPr lang="en-US" altLang="zh-CN" sz="2000" b="1" dirty="0">
                <a:solidFill>
                  <a:srgbClr val="FF0000"/>
                </a:solidFill>
              </a:rPr>
              <a:t>ALL</a:t>
            </a:r>
            <a:r>
              <a:rPr lang="en-US" altLang="zh-CN" sz="2000" dirty="0"/>
              <a:t> the functional groups;</a:t>
            </a:r>
            <a:endParaRPr lang="en-US" altLang="zh-CN" sz="2000" dirty="0"/>
          </a:p>
          <a:p>
            <a:r>
              <a:rPr lang="en-US" altLang="zh-CN" sz="2000" dirty="0"/>
              <a:t>3. Number the longest continueous carbon chain making sure the number of the main functional group to be lower;</a:t>
            </a:r>
            <a:endParaRPr lang="en-US" altLang="zh-CN" sz="2000" dirty="0"/>
          </a:p>
          <a:p>
            <a:r>
              <a:rPr lang="en-US" altLang="zh-CN" sz="2000" dirty="0"/>
              <a:t>4. Identify the number of all the other functional groups and alkyl groups, making sure to combine any same groups using di-, tri-, etc., and rank the groups according to alphabet order;</a:t>
            </a:r>
            <a:endParaRPr lang="en-US" altLang="zh-CN" sz="2000" dirty="0"/>
          </a:p>
          <a:p>
            <a:r>
              <a:rPr lang="en-US" altLang="zh-CN" sz="2000" dirty="0"/>
              <a:t>5. Write down the name.</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14400" y="749935"/>
            <a:ext cx="6907530" cy="3752215"/>
          </a:xfrm>
          <a:prstGeom prst="rect">
            <a:avLst/>
          </a:prstGeom>
        </p:spPr>
      </p:pic>
      <p:pic>
        <p:nvPicPr>
          <p:cNvPr id="3" name="图片 2"/>
          <p:cNvPicPr>
            <a:picLocks noChangeAspect="1"/>
          </p:cNvPicPr>
          <p:nvPr/>
        </p:nvPicPr>
        <p:blipFill>
          <a:blip r:embed="rId2"/>
          <a:stretch>
            <a:fillRect/>
          </a:stretch>
        </p:blipFill>
        <p:spPr>
          <a:xfrm>
            <a:off x="914400" y="4502150"/>
            <a:ext cx="6907530" cy="18472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1325" y="492760"/>
            <a:ext cx="4226560" cy="3603625"/>
          </a:xfrm>
          <a:prstGeom prst="rect">
            <a:avLst/>
          </a:prstGeom>
        </p:spPr>
      </p:pic>
      <p:pic>
        <p:nvPicPr>
          <p:cNvPr id="3" name="图片 2"/>
          <p:cNvPicPr>
            <a:picLocks noChangeAspect="1"/>
          </p:cNvPicPr>
          <p:nvPr/>
        </p:nvPicPr>
        <p:blipFill>
          <a:blip r:embed="rId2"/>
          <a:stretch>
            <a:fillRect/>
          </a:stretch>
        </p:blipFill>
        <p:spPr>
          <a:xfrm>
            <a:off x="4781550" y="492760"/>
            <a:ext cx="4062095" cy="4274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457200"/>
            <a:ext cx="7429499" cy="1478570"/>
          </a:xfrm>
        </p:spPr>
        <p:txBody>
          <a:bodyPr/>
          <a:lstStyle/>
          <a:p>
            <a:r>
              <a:rPr lang="en-US" altLang="zh-CN" dirty="0"/>
              <a:t>What is organic chemistry?</a:t>
            </a:r>
            <a:endParaRPr lang="zh-CN" altLang="en-US" dirty="0"/>
          </a:p>
        </p:txBody>
      </p:sp>
      <p:sp>
        <p:nvSpPr>
          <p:cNvPr id="3" name="内容占位符 2"/>
          <p:cNvSpPr>
            <a:spLocks noGrp="1"/>
          </p:cNvSpPr>
          <p:nvPr>
            <p:ph idx="1"/>
          </p:nvPr>
        </p:nvSpPr>
        <p:spPr>
          <a:xfrm>
            <a:off x="762000" y="1676400"/>
            <a:ext cx="7523559" cy="3694113"/>
          </a:xfrm>
        </p:spPr>
        <p:txBody>
          <a:bodyPr>
            <a:noAutofit/>
          </a:bodyPr>
          <a:lstStyle/>
          <a:p>
            <a:r>
              <a:rPr lang="en-US" altLang="zh-CN" sz="2800" b="1" dirty="0">
                <a:solidFill>
                  <a:srgbClr val="C00000"/>
                </a:solidFill>
              </a:rPr>
              <a:t>Organic chemistry </a:t>
            </a:r>
            <a:r>
              <a:rPr lang="en-US" altLang="zh-CN" sz="2800" dirty="0"/>
              <a:t>is one of the major branches of chemistry. It includes the study of:</a:t>
            </a:r>
            <a:endParaRPr lang="en-US" altLang="zh-CN" sz="2800" dirty="0"/>
          </a:p>
          <a:p>
            <a:pPr lvl="1"/>
            <a:r>
              <a:rPr lang="en-US" altLang="zh-CN" sz="2400" dirty="0"/>
              <a:t>all biological molecules – from simple sugars to complex nucleic acids</a:t>
            </a:r>
            <a:endParaRPr lang="en-US" altLang="zh-CN" sz="2400" dirty="0"/>
          </a:p>
          <a:p>
            <a:pPr lvl="1"/>
            <a:r>
              <a:rPr lang="en-US" altLang="zh-CN" sz="2400" dirty="0"/>
              <a:t>all fossil fuels – including oil, coal, and natural gas</a:t>
            </a:r>
            <a:endParaRPr lang="en-US" altLang="zh-CN" sz="2400" dirty="0"/>
          </a:p>
          <a:p>
            <a:pPr lvl="1"/>
            <a:r>
              <a:rPr lang="en-US" altLang="zh-CN" sz="2400" dirty="0"/>
              <a:t>nearly all synthetic materials – such as nylon, Lycra®, and Gore-Tex®</a:t>
            </a:r>
            <a:endParaRPr lang="en-US" altLang="zh-CN" sz="2400" dirty="0"/>
          </a:p>
          <a:p>
            <a:pPr lvl="1"/>
            <a:r>
              <a:rPr lang="en-US" altLang="zh-CN" sz="2400" dirty="0"/>
              <a:t>many domestic and industrial products – such as paints, detergents, and refrigerants.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Rule 1: Identify the functional group(s)</a:t>
            </a:r>
            <a:endParaRPr lang="zh-CN" altLang="en-US" sz="3200" b="1" dirty="0">
              <a:solidFill>
                <a:srgbClr val="C00000"/>
              </a:solidFill>
            </a:endParaRPr>
          </a:p>
        </p:txBody>
      </p:sp>
      <p:sp>
        <p:nvSpPr>
          <p:cNvPr id="3" name="内容占位符 2"/>
          <p:cNvSpPr>
            <a:spLocks noGrp="1"/>
          </p:cNvSpPr>
          <p:nvPr>
            <p:ph idx="1"/>
          </p:nvPr>
        </p:nvSpPr>
        <p:spPr>
          <a:xfrm>
            <a:off x="693539" y="1447800"/>
            <a:ext cx="7754539" cy="4343401"/>
          </a:xfrm>
        </p:spPr>
        <p:txBody>
          <a:bodyPr>
            <a:normAutofit/>
          </a:bodyPr>
          <a:lstStyle/>
          <a:p>
            <a:r>
              <a:rPr lang="en-US" altLang="zh-CN" b="1" dirty="0">
                <a:solidFill>
                  <a:srgbClr val="C00000"/>
                </a:solidFill>
              </a:rPr>
              <a:t>The functional group usually determines the specific ending or suffix to the name, which replaces the ‘–ane’ ending in the parent alkane</a:t>
            </a:r>
            <a:r>
              <a:rPr lang="en-US" altLang="zh-CN" dirty="0">
                <a:solidFill>
                  <a:srgbClr val="C00000"/>
                </a:solidFill>
              </a:rPr>
              <a:t> </a:t>
            </a:r>
            <a:r>
              <a:rPr lang="en-US" altLang="zh-CN" dirty="0"/>
              <a:t>(when there is no functional group in the whole molecule). </a:t>
            </a:r>
            <a:endParaRPr lang="en-US" altLang="zh-CN" dirty="0"/>
          </a:p>
          <a:p>
            <a:r>
              <a:rPr lang="en-US" altLang="zh-CN" dirty="0"/>
              <a:t>The suffixes used for some common functional groups are shown in the table below. </a:t>
            </a:r>
            <a:endParaRPr lang="en-US" altLang="zh-CN" dirty="0"/>
          </a:p>
          <a:p>
            <a:r>
              <a:rPr lang="en-US" altLang="zh-CN" dirty="0"/>
              <a:t>Note the distinction between </a:t>
            </a:r>
            <a:r>
              <a:rPr lang="en-US" altLang="zh-CN" b="1" dirty="0">
                <a:solidFill>
                  <a:srgbClr val="C00000"/>
                </a:solidFill>
              </a:rPr>
              <a:t>class</a:t>
            </a:r>
            <a:r>
              <a:rPr lang="en-US" altLang="zh-CN" dirty="0"/>
              <a:t>, which refers to the type of compound, and </a:t>
            </a:r>
            <a:r>
              <a:rPr lang="en-US" altLang="zh-CN" b="1" dirty="0">
                <a:solidFill>
                  <a:srgbClr val="C00000"/>
                </a:solidFill>
              </a:rPr>
              <a:t>functional group</a:t>
            </a:r>
            <a:r>
              <a:rPr lang="en-US" altLang="zh-CN" dirty="0"/>
              <a:t>, which refers to the site of reactivity in the molecule.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24130" y="238760"/>
            <a:ext cx="9168130" cy="6379845"/>
          </a:xfrm>
          <a:prstGeom prst="rect">
            <a:avLst/>
          </a:prstGeom>
        </p:spPr>
      </p:pic>
      <p:sp>
        <p:nvSpPr>
          <p:cNvPr id="8" name="文本框 7"/>
          <p:cNvSpPr txBox="1"/>
          <p:nvPr/>
        </p:nvSpPr>
        <p:spPr>
          <a:xfrm>
            <a:off x="592455" y="2595245"/>
            <a:ext cx="162560" cy="368300"/>
          </a:xfrm>
          <a:prstGeom prst="rect">
            <a:avLst/>
          </a:prstGeom>
          <a:solidFill>
            <a:schemeClr val="bg1"/>
          </a:solidFill>
        </p:spPr>
        <p:txBody>
          <a:bodyPr wrap="square" rtlCol="0">
            <a:spAutoFit/>
          </a:bodyPr>
          <a:lstStyle/>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33655" y="1031240"/>
            <a:ext cx="9076690" cy="5333365"/>
          </a:xfrm>
          <a:prstGeom prst="rect">
            <a:avLst/>
          </a:prstGeom>
        </p:spPr>
      </p:pic>
      <p:pic>
        <p:nvPicPr>
          <p:cNvPr id="8" name="图片 7"/>
          <p:cNvPicPr>
            <a:picLocks noChangeAspect="1"/>
          </p:cNvPicPr>
          <p:nvPr/>
        </p:nvPicPr>
        <p:blipFill>
          <a:blip r:embed="rId3"/>
          <a:stretch>
            <a:fillRect/>
          </a:stretch>
        </p:blipFill>
        <p:spPr>
          <a:xfrm>
            <a:off x="100965" y="409575"/>
            <a:ext cx="9009380" cy="694690"/>
          </a:xfrm>
          <a:prstGeom prst="rect">
            <a:avLst/>
          </a:prstGeom>
        </p:spPr>
      </p:pic>
      <p:sp>
        <p:nvSpPr>
          <p:cNvPr id="9" name="文本框 8"/>
          <p:cNvSpPr txBox="1"/>
          <p:nvPr/>
        </p:nvSpPr>
        <p:spPr>
          <a:xfrm>
            <a:off x="127000" y="4754880"/>
            <a:ext cx="711200" cy="275590"/>
          </a:xfrm>
          <a:prstGeom prst="rect">
            <a:avLst/>
          </a:prstGeom>
          <a:solidFill>
            <a:schemeClr val="bg1"/>
          </a:solidFill>
        </p:spPr>
        <p:txBody>
          <a:bodyPr wrap="square" rtlCol="0">
            <a:spAutoFit/>
          </a:bodyPr>
          <a:lstStyle/>
          <a:p>
            <a:r>
              <a:rPr lang="en-AU" altLang="zh-CN" sz="1200" b="1" dirty="0"/>
              <a:t>nitrile</a:t>
            </a:r>
            <a:endParaRPr lang="en-AU" altLang="zh-CN" sz="12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dirty="0"/>
              <a:t>Functional Group Priority Series</a:t>
            </a:r>
            <a:r>
              <a:rPr lang="en-US" altLang="en-AU" dirty="0"/>
              <a:t> (not required)</a:t>
            </a:r>
            <a:endParaRPr lang="en-US" altLang="en-AU" dirty="0"/>
          </a:p>
        </p:txBody>
      </p:sp>
      <p:sp>
        <p:nvSpPr>
          <p:cNvPr id="3" name="内容占位符 2"/>
          <p:cNvSpPr>
            <a:spLocks noGrp="1"/>
          </p:cNvSpPr>
          <p:nvPr>
            <p:ph idx="1"/>
          </p:nvPr>
        </p:nvSpPr>
        <p:spPr>
          <a:xfrm>
            <a:off x="579239" y="1752600"/>
            <a:ext cx="7983140" cy="4571999"/>
          </a:xfrm>
        </p:spPr>
        <p:txBody>
          <a:bodyPr>
            <a:normAutofit/>
          </a:bodyPr>
          <a:lstStyle/>
          <a:p>
            <a:r>
              <a:rPr lang="en-AU" sz="2800" dirty="0"/>
              <a:t>Carboxylic acid (-COOH) &gt; (sulfonic acid (-SO</a:t>
            </a:r>
            <a:r>
              <a:rPr lang="en-AU" sz="2800" baseline="-25000" dirty="0"/>
              <a:t>3</a:t>
            </a:r>
            <a:r>
              <a:rPr lang="en-AU" sz="2800" dirty="0"/>
              <a:t>H)) &gt; ester (-COOR) &gt; (acyl halide (-</a:t>
            </a:r>
            <a:r>
              <a:rPr lang="en-AU" sz="2800" dirty="0" err="1"/>
              <a:t>COCl</a:t>
            </a:r>
            <a:r>
              <a:rPr lang="en-AU" sz="2800" dirty="0"/>
              <a:t>)) &gt; amide (-CONH</a:t>
            </a:r>
            <a:r>
              <a:rPr lang="en-AU" sz="2800" baseline="-25000" dirty="0"/>
              <a:t>2</a:t>
            </a:r>
            <a:r>
              <a:rPr lang="en-AU" sz="2800" dirty="0"/>
              <a:t>) &gt; (anhydride (-COOCOR)) &gt; nitrile (-CN) &gt; aldehyde(</a:t>
            </a:r>
            <a:r>
              <a:rPr lang="en-US" altLang="zh-CN" sz="2800" dirty="0"/>
              <a:t>-CHO)</a:t>
            </a:r>
            <a:r>
              <a:rPr lang="en-AU" sz="2800" dirty="0"/>
              <a:t> &gt; ketone (-COR) &gt; alcohol (-OH) &gt; (phenol (-C</a:t>
            </a:r>
            <a:r>
              <a:rPr lang="en-AU" sz="2800" baseline="-25000" dirty="0"/>
              <a:t>6</a:t>
            </a:r>
            <a:r>
              <a:rPr lang="en-AU" sz="2800" dirty="0"/>
              <a:t>H</a:t>
            </a:r>
            <a:r>
              <a:rPr lang="en-AU" sz="2800" baseline="-25000" dirty="0"/>
              <a:t>4</a:t>
            </a:r>
            <a:r>
              <a:rPr lang="en-AU" sz="2800" dirty="0"/>
              <a:t>OH)) &gt; amine (-NH</a:t>
            </a:r>
            <a:r>
              <a:rPr lang="en-AU" sz="2800" baseline="-25000" dirty="0"/>
              <a:t>2</a:t>
            </a:r>
            <a:r>
              <a:rPr lang="en-AU" sz="2800" dirty="0"/>
              <a:t>) &gt; alkene (-C</a:t>
            </a:r>
            <a:r>
              <a:rPr lang="en-US" sz="2800" dirty="0"/>
              <a:t>=C-</a:t>
            </a:r>
            <a:r>
              <a:rPr lang="en-AU" sz="2800" dirty="0"/>
              <a:t>) &gt; alkyne (-C</a:t>
            </a:r>
            <a:r>
              <a:rPr lang="en-AU" sz="2800" dirty="0">
                <a:latin typeface="Times New Roman" panose="02020603050405020304" pitchFamily="18" charset="0"/>
                <a:cs typeface="Times New Roman" panose="02020603050405020304" pitchFamily="18" charset="0"/>
              </a:rPr>
              <a:t>≡</a:t>
            </a:r>
            <a:r>
              <a:rPr lang="en-AU" sz="2800" dirty="0"/>
              <a:t>C-) &gt; ether (-CH</a:t>
            </a:r>
            <a:r>
              <a:rPr lang="en-AU" sz="2800" baseline="-25000" dirty="0"/>
              <a:t>2</a:t>
            </a:r>
            <a:r>
              <a:rPr lang="en-AU" sz="2800" dirty="0"/>
              <a:t>OR) &gt; alkane &gt; halogen (-X) &gt; nitro (-NO</a:t>
            </a:r>
            <a:r>
              <a:rPr lang="en-AU" sz="2800" baseline="-25000" dirty="0"/>
              <a:t>2</a:t>
            </a:r>
            <a:r>
              <a:rPr lang="en-AU" sz="2800" dirty="0"/>
              <a:t>) &gt; (nitroso (-NO))</a:t>
            </a:r>
            <a:endParaRPr 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fontScale="90000"/>
          </a:bodyPr>
          <a:lstStyle/>
          <a:p>
            <a:r>
              <a:rPr lang="en-US" altLang="zh-CN" sz="3200" b="1" dirty="0">
                <a:solidFill>
                  <a:srgbClr val="C00000"/>
                </a:solidFill>
              </a:rPr>
              <a:t>Rule 2: Identify the longest carbon chain with functional group</a:t>
            </a:r>
            <a:r>
              <a:rPr lang="en-AU" altLang="en-US" sz="3200" b="1" dirty="0">
                <a:solidFill>
                  <a:srgbClr val="C00000"/>
                </a:solidFill>
              </a:rPr>
              <a:t>(s)</a:t>
            </a:r>
            <a:r>
              <a:rPr lang="en-US" altLang="zh-CN" sz="3200" b="1" dirty="0">
                <a:solidFill>
                  <a:srgbClr val="C00000"/>
                </a:solidFill>
              </a:rPr>
              <a:t> (if applicable)</a:t>
            </a:r>
            <a:endParaRPr lang="zh-CN" altLang="en-US" sz="3200" b="1" dirty="0">
              <a:solidFill>
                <a:srgbClr val="C00000"/>
              </a:solidFill>
            </a:endParaRPr>
          </a:p>
        </p:txBody>
      </p:sp>
      <p:sp>
        <p:nvSpPr>
          <p:cNvPr id="3" name="内容占位符 2"/>
          <p:cNvSpPr>
            <a:spLocks noGrp="1"/>
          </p:cNvSpPr>
          <p:nvPr>
            <p:ph idx="1"/>
          </p:nvPr>
        </p:nvSpPr>
        <p:spPr>
          <a:xfrm>
            <a:off x="693538" y="1485900"/>
            <a:ext cx="7754539" cy="5181600"/>
          </a:xfrm>
        </p:spPr>
        <p:txBody>
          <a:bodyPr>
            <a:normAutofit/>
          </a:bodyPr>
          <a:lstStyle/>
          <a:p>
            <a:r>
              <a:rPr lang="en-US" altLang="zh-CN" dirty="0"/>
              <a:t>The </a:t>
            </a:r>
            <a:r>
              <a:rPr lang="en-US" altLang="zh-CN" b="1" dirty="0">
                <a:solidFill>
                  <a:srgbClr val="C00000"/>
                </a:solidFill>
              </a:rPr>
              <a:t>longest continuous carbon chain with the main functional group </a:t>
            </a:r>
            <a:r>
              <a:rPr lang="en-US" altLang="zh-CN" dirty="0"/>
              <a:t>gives the stem of the name as follows.</a:t>
            </a:r>
            <a:endParaRPr lang="en-US" altLang="zh-CN" dirty="0"/>
          </a:p>
          <a:p>
            <a:endParaRPr lang="en-US" altLang="zh-CN" dirty="0"/>
          </a:p>
          <a:p>
            <a:endParaRPr lang="en-US" altLang="zh-CN" dirty="0"/>
          </a:p>
          <a:p>
            <a:endParaRPr lang="en-US" altLang="zh-CN" dirty="0"/>
          </a:p>
          <a:p>
            <a:endParaRPr lang="en-US" altLang="zh-CN" dirty="0"/>
          </a:p>
        </p:txBody>
      </p:sp>
      <p:pic>
        <p:nvPicPr>
          <p:cNvPr id="4" name="图片 3"/>
          <p:cNvPicPr>
            <a:picLocks noChangeAspect="1"/>
          </p:cNvPicPr>
          <p:nvPr/>
        </p:nvPicPr>
        <p:blipFill>
          <a:blip r:embed="rId1">
            <a:lum bright="-20000" contrast="40000"/>
          </a:blip>
          <a:stretch>
            <a:fillRect/>
          </a:stretch>
        </p:blipFill>
        <p:spPr>
          <a:xfrm>
            <a:off x="70365" y="2514600"/>
            <a:ext cx="9000883" cy="373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 y="56242"/>
            <a:ext cx="5867400" cy="674551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428999"/>
            <a:ext cx="6564345" cy="327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52401"/>
            <a:ext cx="8459504" cy="4038600"/>
          </a:xfrm>
        </p:spPr>
        <p:txBody>
          <a:bodyPr>
            <a:normAutofit lnSpcReduction="10000"/>
          </a:bodyPr>
          <a:lstStyle/>
          <a:p>
            <a:r>
              <a:rPr lang="en-US" altLang="zh-CN" dirty="0"/>
              <a:t>Note that ‘carbon chain’ refers to continuous or unbranched chains of carbon atoms – </a:t>
            </a:r>
            <a:r>
              <a:rPr lang="en-US" altLang="zh-CN" b="1" dirty="0">
                <a:solidFill>
                  <a:srgbClr val="C00000"/>
                </a:solidFill>
              </a:rPr>
              <a:t>it does not mean angles of 180°</a:t>
            </a:r>
            <a:r>
              <a:rPr lang="en-US" altLang="zh-CN" dirty="0"/>
              <a:t>. </a:t>
            </a:r>
            <a:endParaRPr lang="en-US" altLang="zh-CN" dirty="0"/>
          </a:p>
          <a:p>
            <a:r>
              <a:rPr lang="en-US" altLang="zh-CN" dirty="0"/>
              <a:t>Be careful when identifying the longest carbon chain not to be confused by the way the molecule may appear on paper, because of the </a:t>
            </a:r>
            <a:r>
              <a:rPr lang="en-US" altLang="zh-CN" b="1" dirty="0">
                <a:solidFill>
                  <a:srgbClr val="C00000"/>
                </a:solidFill>
              </a:rPr>
              <a:t>free rotation around carbon–carbon single bonds</a:t>
            </a:r>
            <a:r>
              <a:rPr lang="en-US" altLang="zh-CN" dirty="0"/>
              <a:t>. </a:t>
            </a:r>
            <a:endParaRPr lang="en-US" altLang="zh-CN" dirty="0"/>
          </a:p>
          <a:p>
            <a:r>
              <a:rPr lang="en-US" altLang="zh-CN" dirty="0"/>
              <a:t>For example, in the diagram below, all three structures are the same molecule pentane, C</a:t>
            </a:r>
            <a:r>
              <a:rPr lang="en-US" altLang="zh-CN" baseline="-25000" dirty="0"/>
              <a:t>5</a:t>
            </a:r>
            <a:r>
              <a:rPr lang="en-US" altLang="zh-CN" dirty="0"/>
              <a:t>H</a:t>
            </a:r>
            <a:r>
              <a:rPr lang="en-US" altLang="zh-CN" baseline="-25000" dirty="0"/>
              <a:t>12</a:t>
            </a:r>
            <a:r>
              <a:rPr lang="en-US" altLang="zh-CN" dirty="0"/>
              <a:t>, even though they may look different.</a:t>
            </a:r>
            <a:endParaRPr lang="zh-CN" altLang="en-US" dirty="0"/>
          </a:p>
        </p:txBody>
      </p:sp>
      <p:pic>
        <p:nvPicPr>
          <p:cNvPr id="5" name="图片 4"/>
          <p:cNvPicPr>
            <a:picLocks noChangeAspect="1"/>
          </p:cNvPicPr>
          <p:nvPr/>
        </p:nvPicPr>
        <p:blipFill>
          <a:blip r:embed="rId1"/>
          <a:stretch>
            <a:fillRect/>
          </a:stretch>
        </p:blipFill>
        <p:spPr>
          <a:xfrm>
            <a:off x="3649576" y="3657600"/>
            <a:ext cx="5190928" cy="3050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060" y="685800"/>
            <a:ext cx="7429499" cy="5105401"/>
          </a:xfrm>
        </p:spPr>
        <p:txBody>
          <a:bodyPr>
            <a:normAutofit/>
          </a:bodyPr>
          <a:lstStyle/>
          <a:p>
            <a:r>
              <a:rPr lang="en-US" altLang="zh-CN" b="1" dirty="0">
                <a:solidFill>
                  <a:srgbClr val="C00000"/>
                </a:solidFill>
              </a:rPr>
              <a:t>Esters</a:t>
            </a:r>
            <a:r>
              <a:rPr lang="en-US" altLang="zh-CN" dirty="0"/>
              <a:t> form when the alkyl group of an alcohol replaces the hydrogen of a carboxylic acid in a condensation reaction: R–COOH + ROH </a:t>
            </a:r>
            <a:r>
              <a:rPr lang="zh-CN" altLang="en-US" dirty="0"/>
              <a:t>→</a:t>
            </a:r>
            <a:r>
              <a:rPr lang="en-US" altLang="zh-CN" dirty="0"/>
              <a:t> R–COO–R + H</a:t>
            </a:r>
            <a:r>
              <a:rPr lang="en-US" altLang="zh-CN" baseline="-25000" dirty="0"/>
              <a:t>2</a:t>
            </a:r>
            <a:r>
              <a:rPr lang="en-US" altLang="zh-CN" dirty="0"/>
              <a:t>O</a:t>
            </a:r>
            <a:endParaRPr lang="en-US" altLang="zh-CN" dirty="0"/>
          </a:p>
          <a:p>
            <a:r>
              <a:rPr lang="en-US" altLang="zh-CN" dirty="0"/>
              <a:t>They are named in a similar way to salts, which form when a metal has replaced the hydrogen of a carboxylic acid. </a:t>
            </a:r>
            <a:endParaRPr lang="en-US" altLang="zh-CN" dirty="0"/>
          </a:p>
          <a:p>
            <a:r>
              <a:rPr lang="en-US" altLang="zh-CN" dirty="0"/>
              <a:t>Salts take the stem of the name from the parent acid. For example, C</a:t>
            </a:r>
            <a:r>
              <a:rPr lang="en-US" altLang="zh-CN" baseline="-25000" dirty="0"/>
              <a:t>2</a:t>
            </a:r>
            <a:r>
              <a:rPr lang="en-US" altLang="zh-CN" dirty="0"/>
              <a:t>H</a:t>
            </a:r>
            <a:r>
              <a:rPr lang="en-US" altLang="zh-CN" baseline="-25000" dirty="0"/>
              <a:t>5</a:t>
            </a:r>
            <a:r>
              <a:rPr lang="en-US" altLang="zh-CN" dirty="0"/>
              <a:t>COONa is sodium propanoate. </a:t>
            </a:r>
            <a:r>
              <a:rPr lang="en-US" altLang="zh-CN" b="1" dirty="0">
                <a:solidFill>
                  <a:srgbClr val="C00000"/>
                </a:solidFill>
              </a:rPr>
              <a:t>In esters, the alkyl group of the alcohol is the prefix, so C</a:t>
            </a:r>
            <a:r>
              <a:rPr lang="en-US" altLang="zh-CN" b="1" baseline="-25000" dirty="0">
                <a:solidFill>
                  <a:srgbClr val="C00000"/>
                </a:solidFill>
              </a:rPr>
              <a:t>2</a:t>
            </a:r>
            <a:r>
              <a:rPr lang="en-US" altLang="zh-CN" b="1" dirty="0">
                <a:solidFill>
                  <a:srgbClr val="C00000"/>
                </a:solidFill>
              </a:rPr>
              <a:t>H</a:t>
            </a:r>
            <a:r>
              <a:rPr lang="en-US" altLang="zh-CN" b="1" baseline="-25000" dirty="0">
                <a:solidFill>
                  <a:srgbClr val="C00000"/>
                </a:solidFill>
              </a:rPr>
              <a:t>5</a:t>
            </a:r>
            <a:r>
              <a:rPr lang="en-US" altLang="zh-CN" b="1" dirty="0">
                <a:solidFill>
                  <a:srgbClr val="C00000"/>
                </a:solidFill>
              </a:rPr>
              <a:t>COOCH</a:t>
            </a:r>
            <a:r>
              <a:rPr lang="en-US" altLang="zh-CN" b="1" baseline="-25000" dirty="0">
                <a:solidFill>
                  <a:srgbClr val="C00000"/>
                </a:solidFill>
              </a:rPr>
              <a:t>3</a:t>
            </a:r>
            <a:r>
              <a:rPr lang="en-US" altLang="zh-CN" b="1" dirty="0">
                <a:solidFill>
                  <a:srgbClr val="C00000"/>
                </a:solidFill>
              </a:rPr>
              <a:t> is methyl propanoate</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152400"/>
            <a:ext cx="8145662" cy="1066800"/>
          </a:xfrm>
        </p:spPr>
        <p:txBody>
          <a:bodyPr>
            <a:normAutofit/>
          </a:bodyPr>
          <a:lstStyle/>
          <a:p>
            <a:r>
              <a:rPr lang="en-US" altLang="zh-CN" sz="3200" b="1" dirty="0">
                <a:solidFill>
                  <a:srgbClr val="C00000"/>
                </a:solidFill>
              </a:rPr>
              <a:t>Rule 3: Identify the side chains or substituent groups</a:t>
            </a:r>
            <a:endParaRPr lang="zh-CN" altLang="en-US" sz="3200" b="1" dirty="0">
              <a:solidFill>
                <a:srgbClr val="C00000"/>
              </a:solidFill>
            </a:endParaRPr>
          </a:p>
        </p:txBody>
      </p:sp>
      <p:sp>
        <p:nvSpPr>
          <p:cNvPr id="3" name="内容占位符 2"/>
          <p:cNvSpPr>
            <a:spLocks noGrp="1"/>
          </p:cNvSpPr>
          <p:nvPr>
            <p:ph idx="1"/>
          </p:nvPr>
        </p:nvSpPr>
        <p:spPr>
          <a:xfrm>
            <a:off x="693538" y="1043194"/>
            <a:ext cx="7754539" cy="1267178"/>
          </a:xfrm>
        </p:spPr>
        <p:txBody>
          <a:bodyPr>
            <a:normAutofit/>
          </a:bodyPr>
          <a:lstStyle/>
          <a:p>
            <a:r>
              <a:rPr lang="en-US" altLang="zh-CN" sz="2000" b="1" dirty="0">
                <a:solidFill>
                  <a:srgbClr val="C00000"/>
                </a:solidFill>
              </a:rPr>
              <a:t>Side chains, or functional groups in addition to the one used as the suffix</a:t>
            </a:r>
            <a:r>
              <a:rPr lang="en-US" altLang="zh-CN" sz="2000" dirty="0"/>
              <a:t>, are known as substituents and </a:t>
            </a:r>
            <a:r>
              <a:rPr lang="en-US" altLang="zh-CN" sz="2000" b="1" dirty="0">
                <a:solidFill>
                  <a:srgbClr val="C00000"/>
                </a:solidFill>
              </a:rPr>
              <a:t>are given as the first part or prefix of the name</a:t>
            </a:r>
            <a:r>
              <a:rPr lang="en-US" altLang="zh-CN" sz="2000" dirty="0"/>
              <a:t>. Some common examples are shown in the table.</a:t>
            </a:r>
            <a:endParaRPr lang="zh-CN" altLang="en-US" sz="2000" dirty="0"/>
          </a:p>
        </p:txBody>
      </p:sp>
      <p:pic>
        <p:nvPicPr>
          <p:cNvPr id="5" name="图片 4"/>
          <p:cNvPicPr>
            <a:picLocks noChangeAspect="1"/>
          </p:cNvPicPr>
          <p:nvPr/>
        </p:nvPicPr>
        <p:blipFill rotWithShape="1">
          <a:blip r:embed="rId1">
            <a:lum bright="-20000" contrast="40000"/>
          </a:blip>
          <a:srcRect l="1" r="33936"/>
          <a:stretch>
            <a:fillRect/>
          </a:stretch>
        </p:blipFill>
        <p:spPr>
          <a:xfrm>
            <a:off x="693538" y="2302346"/>
            <a:ext cx="8077200" cy="3401808"/>
          </a:xfrm>
          <a:prstGeom prst="rect">
            <a:avLst/>
          </a:prstGeom>
        </p:spPr>
      </p:pic>
      <p:sp>
        <p:nvSpPr>
          <p:cNvPr id="4" name="文本框 3"/>
          <p:cNvSpPr txBox="1"/>
          <p:nvPr/>
        </p:nvSpPr>
        <p:spPr>
          <a:xfrm>
            <a:off x="728707" y="5668985"/>
            <a:ext cx="7993262" cy="369332"/>
          </a:xfrm>
          <a:prstGeom prst="rect">
            <a:avLst/>
          </a:prstGeom>
          <a:solidFill>
            <a:srgbClr val="FFFFFF"/>
          </a:solidFill>
          <a:ln>
            <a:solidFill>
              <a:srgbClr val="C00000"/>
            </a:solidFill>
          </a:ln>
        </p:spPr>
        <p:txBody>
          <a:bodyPr wrap="square" rtlCol="0">
            <a:spAutoFit/>
          </a:bodyPr>
          <a:lstStyle/>
          <a:p>
            <a:r>
              <a:rPr lang="en-US" altLang="zh-CN" dirty="0"/>
              <a:t>alcohol		   </a:t>
            </a:r>
            <a:r>
              <a:rPr lang="en-US" altLang="zh-CN" dirty="0">
                <a:solidFill>
                  <a:srgbClr val="C00000"/>
                </a:solidFill>
              </a:rPr>
              <a:t>—OH	</a:t>
            </a:r>
            <a:r>
              <a:rPr lang="en-US" altLang="zh-CN" dirty="0"/>
              <a:t>	hydroxyl	       hydroxy</a:t>
            </a:r>
            <a:endParaRPr lang="en-US" altLang="zh-CN" dirty="0"/>
          </a:p>
        </p:txBody>
      </p:sp>
      <p:sp>
        <p:nvSpPr>
          <p:cNvPr id="6" name="文本框 5"/>
          <p:cNvSpPr txBox="1"/>
          <p:nvPr/>
        </p:nvSpPr>
        <p:spPr>
          <a:xfrm>
            <a:off x="731638" y="6038317"/>
            <a:ext cx="7993262" cy="369332"/>
          </a:xfrm>
          <a:prstGeom prst="rect">
            <a:avLst/>
          </a:prstGeom>
          <a:solidFill>
            <a:srgbClr val="FFFFFF"/>
          </a:solidFill>
          <a:ln>
            <a:solidFill>
              <a:srgbClr val="C00000"/>
            </a:solidFill>
          </a:ln>
        </p:spPr>
        <p:txBody>
          <a:bodyPr wrap="square" rtlCol="0">
            <a:spAutoFit/>
          </a:bodyPr>
          <a:lstStyle/>
          <a:p>
            <a:r>
              <a:rPr lang="en-US" altLang="zh-CN" dirty="0"/>
              <a:t>arene		   </a:t>
            </a:r>
            <a:r>
              <a:rPr lang="en-US" altLang="zh-CN" dirty="0">
                <a:solidFill>
                  <a:srgbClr val="C00000"/>
                </a:solidFill>
              </a:rPr>
              <a:t>—C</a:t>
            </a:r>
            <a:r>
              <a:rPr lang="en-US" altLang="zh-CN" baseline="-25000" dirty="0">
                <a:solidFill>
                  <a:srgbClr val="C00000"/>
                </a:solidFill>
              </a:rPr>
              <a:t>6</a:t>
            </a:r>
            <a:r>
              <a:rPr lang="en-US" altLang="zh-CN" dirty="0">
                <a:solidFill>
                  <a:srgbClr val="C00000"/>
                </a:solidFill>
              </a:rPr>
              <a:t>H</a:t>
            </a:r>
            <a:r>
              <a:rPr lang="en-US" altLang="zh-CN" baseline="-25000" dirty="0">
                <a:solidFill>
                  <a:srgbClr val="C00000"/>
                </a:solidFill>
              </a:rPr>
              <a:t>5</a:t>
            </a:r>
            <a:r>
              <a:rPr lang="en-US" altLang="zh-CN" dirty="0">
                <a:solidFill>
                  <a:srgbClr val="C00000"/>
                </a:solidFill>
              </a:rPr>
              <a:t>	</a:t>
            </a:r>
            <a:r>
              <a:rPr lang="en-US" altLang="zh-CN" dirty="0"/>
              <a:t>	phenyl	       phenyl</a:t>
            </a:r>
            <a:endParaRPr lang="en-US" altLang="zh-CN" dirty="0"/>
          </a:p>
        </p:txBody>
      </p:sp>
      <p:sp>
        <p:nvSpPr>
          <p:cNvPr id="7" name="文本框 6"/>
          <p:cNvSpPr txBox="1"/>
          <p:nvPr/>
        </p:nvSpPr>
        <p:spPr>
          <a:xfrm>
            <a:off x="4453255" y="5227955"/>
            <a:ext cx="879475" cy="368300"/>
          </a:xfrm>
          <a:prstGeom prst="rect">
            <a:avLst/>
          </a:prstGeom>
          <a:solidFill>
            <a:schemeClr val="bg1"/>
          </a:solidFill>
        </p:spPr>
        <p:txBody>
          <a:bodyPr wrap="square" rtlCol="0">
            <a:spAutoFit/>
          </a:bodyPr>
          <a:lstStyle/>
          <a:p>
            <a:r>
              <a:rPr lang="en-AU" altLang="zh-CN">
                <a:solidFill>
                  <a:schemeClr val="tx1"/>
                </a:solidFill>
              </a:rPr>
              <a:t>amino</a:t>
            </a:r>
            <a:endParaRPr lang="en-AU" altLang="zh-CN">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ldLvl="0" animBg="1"/>
      <p:bldP spid="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65242" r="695"/>
          <a:stretch>
            <a:fillRect/>
          </a:stretch>
        </p:blipFill>
        <p:spPr>
          <a:xfrm>
            <a:off x="1295400" y="457200"/>
            <a:ext cx="7042473" cy="5752417"/>
          </a:xfrm>
          <a:prstGeom prst="rect">
            <a:avLst/>
          </a:prstGeom>
        </p:spPr>
      </p:pic>
      <p:sp>
        <p:nvSpPr>
          <p:cNvPr id="3" name="矩形 2"/>
          <p:cNvSpPr/>
          <p:nvPr/>
        </p:nvSpPr>
        <p:spPr>
          <a:xfrm>
            <a:off x="4334608" y="5468815"/>
            <a:ext cx="381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p:cNvSpPr/>
          <p:nvPr/>
        </p:nvSpPr>
        <p:spPr>
          <a:xfrm>
            <a:off x="4528038" y="2429608"/>
            <a:ext cx="424961"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3352800" y="2963008"/>
            <a:ext cx="424961"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3352800" y="3386162"/>
            <a:ext cx="424961"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618518"/>
            <a:ext cx="7429499" cy="1286482"/>
          </a:xfrm>
        </p:spPr>
        <p:txBody>
          <a:bodyPr/>
          <a:lstStyle/>
          <a:p>
            <a:r>
              <a:rPr lang="en-US" altLang="zh-CN" dirty="0"/>
              <a:t>Definition of organic compounds</a:t>
            </a:r>
            <a:endParaRPr lang="zh-CN" altLang="en-US" dirty="0"/>
          </a:p>
        </p:txBody>
      </p:sp>
      <p:sp>
        <p:nvSpPr>
          <p:cNvPr id="3" name="内容占位符 2"/>
          <p:cNvSpPr>
            <a:spLocks noGrp="1"/>
          </p:cNvSpPr>
          <p:nvPr>
            <p:ph idx="1"/>
          </p:nvPr>
        </p:nvSpPr>
        <p:spPr>
          <a:xfrm>
            <a:off x="856060" y="1905000"/>
            <a:ext cx="7906940" cy="4572000"/>
          </a:xfrm>
        </p:spPr>
        <p:txBody>
          <a:bodyPr>
            <a:normAutofit/>
          </a:bodyPr>
          <a:lstStyle/>
          <a:p>
            <a:r>
              <a:rPr lang="en-US" altLang="zh-CN" sz="2800" dirty="0"/>
              <a:t>Originally from “organic” meaning life</a:t>
            </a:r>
            <a:endParaRPr lang="en-US" altLang="zh-CN" sz="2800" dirty="0"/>
          </a:p>
          <a:p>
            <a:r>
              <a:rPr lang="en-US" altLang="zh-CN" sz="2800" dirty="0"/>
              <a:t>Not just chemistry of life, but </a:t>
            </a:r>
            <a:r>
              <a:rPr lang="en-US" altLang="zh-CN" sz="2800" b="1" dirty="0">
                <a:solidFill>
                  <a:srgbClr val="C00000"/>
                </a:solidFill>
              </a:rPr>
              <a:t>CHEMISTRY OF CARBON</a:t>
            </a:r>
            <a:endParaRPr lang="en-US" altLang="zh-CN" sz="2800" b="1" dirty="0">
              <a:solidFill>
                <a:srgbClr val="C00000"/>
              </a:solidFill>
            </a:endParaRPr>
          </a:p>
          <a:p>
            <a:r>
              <a:rPr lang="en-US" altLang="zh-CN" sz="2800" dirty="0"/>
              <a:t>Exceptions:</a:t>
            </a:r>
            <a:endParaRPr lang="en-US" altLang="zh-CN" sz="2800" dirty="0"/>
          </a:p>
          <a:p>
            <a:pPr lvl="1"/>
            <a:r>
              <a:rPr lang="en-US" altLang="zh-CN" sz="2400" dirty="0"/>
              <a:t>oxides of carbon (CO</a:t>
            </a:r>
            <a:r>
              <a:rPr lang="en-US" altLang="zh-CN" sz="2400" baseline="-25000" dirty="0"/>
              <a:t>2</a:t>
            </a:r>
            <a:r>
              <a:rPr lang="en-US" altLang="zh-CN" sz="2400" dirty="0"/>
              <a:t>, CO)</a:t>
            </a:r>
            <a:endParaRPr lang="en-US" altLang="zh-CN" sz="2400" dirty="0"/>
          </a:p>
          <a:p>
            <a:pPr lvl="1"/>
            <a:r>
              <a:rPr lang="en-US" altLang="zh-CN" sz="2400" dirty="0"/>
              <a:t>carbonates, bicarbonates (NaHCO</a:t>
            </a:r>
            <a:r>
              <a:rPr lang="en-US" altLang="zh-CN" sz="2400" baseline="-25000" dirty="0"/>
              <a:t>3</a:t>
            </a:r>
            <a:r>
              <a:rPr lang="en-US" altLang="zh-CN" sz="2400" dirty="0"/>
              <a:t>,CaCO</a:t>
            </a:r>
            <a:r>
              <a:rPr lang="en-US" altLang="zh-CN" sz="2400" baseline="-25000" dirty="0"/>
              <a:t>3</a:t>
            </a:r>
            <a:r>
              <a:rPr lang="en-US" altLang="zh-CN" sz="2400" dirty="0"/>
              <a:t>)</a:t>
            </a:r>
            <a:endParaRPr lang="en-US" altLang="zh-CN" sz="2400" dirty="0"/>
          </a:p>
          <a:p>
            <a:pPr lvl="1"/>
            <a:r>
              <a:rPr lang="en-US" altLang="zh-CN" sz="2400" dirty="0"/>
              <a:t>cyanides, </a:t>
            </a:r>
            <a:r>
              <a:rPr lang="en-US" altLang="zh-CN" sz="2400" dirty="0" err="1"/>
              <a:t>cyanate</a:t>
            </a:r>
            <a:r>
              <a:rPr lang="en-US" altLang="zh-CN" sz="2400" dirty="0"/>
              <a:t> (</a:t>
            </a:r>
            <a:r>
              <a:rPr lang="en-US" altLang="zh-CN" sz="2400" dirty="0" err="1"/>
              <a:t>NaCN</a:t>
            </a:r>
            <a:r>
              <a:rPr lang="en-US" altLang="zh-CN" sz="2400" dirty="0"/>
              <a:t>, etc.) </a:t>
            </a:r>
            <a:endParaRPr lang="en-US" altLang="zh-CN" sz="2400" dirty="0"/>
          </a:p>
          <a:p>
            <a:pPr lvl="1"/>
            <a:r>
              <a:rPr lang="en-US" altLang="zh-CN" sz="2400" dirty="0"/>
              <a:t>carbides (CaC</a:t>
            </a:r>
            <a:r>
              <a:rPr lang="en-US" altLang="zh-CN" sz="2400" baseline="-25000" dirty="0"/>
              <a:t>2</a:t>
            </a:r>
            <a:r>
              <a:rPr lang="en-US" altLang="zh-CN" sz="2400" dirty="0"/>
              <a:t>, etc.)</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1" y="762000"/>
            <a:ext cx="7543800" cy="5867400"/>
          </a:xfrm>
        </p:spPr>
        <p:txBody>
          <a:bodyPr>
            <a:normAutofit/>
          </a:bodyPr>
          <a:lstStyle/>
          <a:p>
            <a:r>
              <a:rPr lang="en-US" altLang="zh-CN" dirty="0"/>
              <a:t>You will notice that –NH</a:t>
            </a:r>
            <a:r>
              <a:rPr lang="en-US" altLang="zh-CN" baseline="-25000" dirty="0"/>
              <a:t>2</a:t>
            </a:r>
            <a:r>
              <a:rPr lang="en-US" altLang="zh-CN" dirty="0"/>
              <a:t> and –OH appear as both a possible suffix amine / ol and a prefix amino / hydroxy. </a:t>
            </a:r>
            <a:endParaRPr lang="en-US" altLang="zh-CN" dirty="0"/>
          </a:p>
          <a:p>
            <a:r>
              <a:rPr lang="en-US" altLang="zh-CN" dirty="0"/>
              <a:t>Usually </a:t>
            </a:r>
            <a:r>
              <a:rPr lang="en-US" altLang="zh-CN" b="1" dirty="0">
                <a:solidFill>
                  <a:srgbClr val="C00000"/>
                </a:solidFill>
              </a:rPr>
              <a:t>when it is the only functional group it will take the suffix amine / ol, but if there are two or more functional groups in the molecule it will be a prefix amino / hydroxy</a:t>
            </a:r>
            <a:r>
              <a:rPr lang="en-US" altLang="zh-CN" dirty="0"/>
              <a:t>, as for example in amino acids and lactic acid.</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533428"/>
            <a:ext cx="7429499" cy="1478570"/>
          </a:xfrm>
        </p:spPr>
        <p:txBody>
          <a:bodyPr>
            <a:normAutofit fontScale="90000"/>
          </a:bodyPr>
          <a:lstStyle/>
          <a:p>
            <a:r>
              <a:rPr lang="en-AU" altLang="zh-CN" b="1">
                <a:solidFill>
                  <a:srgbClr val="C00000"/>
                </a:solidFill>
              </a:rPr>
              <a:t>Rule 4: Number the carbon chain making sure lower number is given to the </a:t>
            </a:r>
            <a:r>
              <a:rPr lang="en-US" altLang="en-AU" b="1">
                <a:solidFill>
                  <a:srgbClr val="C00000"/>
                </a:solidFill>
              </a:rPr>
              <a:t>main </a:t>
            </a:r>
            <a:r>
              <a:rPr lang="en-AU" altLang="zh-CN" b="1">
                <a:solidFill>
                  <a:srgbClr val="C00000"/>
                </a:solidFill>
              </a:rPr>
              <a:t>functional group</a:t>
            </a:r>
            <a:endParaRPr lang="en-AU" altLang="zh-CN" b="1">
              <a:solidFill>
                <a:srgbClr val="C00000"/>
              </a:solidFill>
            </a:endParaRPr>
          </a:p>
        </p:txBody>
      </p:sp>
      <p:sp>
        <p:nvSpPr>
          <p:cNvPr id="3" name="内容占位符 2"/>
          <p:cNvSpPr>
            <a:spLocks noGrp="1"/>
          </p:cNvSpPr>
          <p:nvPr>
            <p:ph idx="1"/>
          </p:nvPr>
        </p:nvSpPr>
        <p:spPr>
          <a:xfrm>
            <a:off x="838200" y="2133600"/>
            <a:ext cx="7429500" cy="4370070"/>
          </a:xfrm>
        </p:spPr>
        <p:txBody>
          <a:bodyPr>
            <a:normAutofit fontScale="97500"/>
          </a:bodyPr>
          <a:lstStyle/>
          <a:p>
            <a:r>
              <a:rPr lang="en-US" altLang="zh-CN" b="1" dirty="0">
                <a:solidFill>
                  <a:srgbClr val="C00000"/>
                </a:solidFill>
              </a:rPr>
              <a:t>The position of a functional group is shown by a number between dashes inserted before the functional group ending</a:t>
            </a:r>
            <a:r>
              <a:rPr lang="en-US" altLang="zh-CN" dirty="0"/>
              <a:t>.</a:t>
            </a:r>
            <a:endParaRPr lang="en-US" altLang="zh-CN" dirty="0"/>
          </a:p>
          <a:p>
            <a:r>
              <a:rPr lang="en-US" altLang="zh-CN" b="1" dirty="0">
                <a:solidFill>
                  <a:srgbClr val="C00000"/>
                </a:solidFill>
              </a:rPr>
              <a:t>The number refers to the carbon atom to which the functional group is attached. </a:t>
            </a:r>
            <a:endParaRPr lang="en-US" altLang="zh-CN" b="1" dirty="0">
              <a:solidFill>
                <a:srgbClr val="C00000"/>
              </a:solidFill>
            </a:endParaRPr>
          </a:p>
          <a:p>
            <a:r>
              <a:rPr lang="en-US" altLang="zh-CN" b="1" dirty="0">
                <a:solidFill>
                  <a:srgbClr val="C00000"/>
                </a:solidFill>
              </a:rPr>
              <a:t>The chain is numbered starting at the end that will give the smallest number to the functional group.</a:t>
            </a:r>
            <a:endParaRPr lang="en-US" altLang="zh-CN" b="1" dirty="0">
              <a:solidFill>
                <a:srgbClr val="C00000"/>
              </a:solidFill>
            </a:endParaRPr>
          </a:p>
          <a:p>
            <a:r>
              <a:rPr lang="en-AU" altLang="zh-CN" b="1" dirty="0">
                <a:solidFill>
                  <a:srgbClr val="C00000"/>
                </a:solidFill>
              </a:rPr>
              <a:t>If there is no functional group then make sure (one of) the side chain(s) is closest to one end.</a:t>
            </a:r>
            <a:endParaRPr lang="en-AU" altLang="zh-CN"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1091437" y="1066218"/>
            <a:ext cx="6961125" cy="472556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381001"/>
            <a:ext cx="7754539" cy="2667000"/>
          </a:xfrm>
        </p:spPr>
        <p:txBody>
          <a:bodyPr>
            <a:normAutofit fontScale="92500"/>
          </a:bodyPr>
          <a:lstStyle/>
          <a:p>
            <a:r>
              <a:rPr lang="en-US" altLang="zh-CN" dirty="0"/>
              <a:t>As shown above, </a:t>
            </a:r>
            <a:r>
              <a:rPr lang="en-US" altLang="zh-CN" b="1" dirty="0">
                <a:solidFill>
                  <a:srgbClr val="C00000"/>
                </a:solidFill>
              </a:rPr>
              <a:t>the position of the substituent groups is given by a number followed by a dash in front of its name showing the carbon atom to which it is attached, again numbering the chain to give the smallest number to the group</a:t>
            </a:r>
            <a:r>
              <a:rPr lang="en-US" altLang="zh-CN" dirty="0"/>
              <a:t>.</a:t>
            </a:r>
            <a:endParaRPr lang="en-US" altLang="zh-CN" dirty="0"/>
          </a:p>
          <a:p>
            <a:r>
              <a:rPr lang="en-US" altLang="zh-CN" b="1" dirty="0">
                <a:solidFill>
                  <a:srgbClr val="C00000"/>
                </a:solidFill>
              </a:rPr>
              <a:t>If there is only one possible position for the substituent group(s), then no number is used.</a:t>
            </a:r>
            <a:endParaRPr lang="zh-CN" altLang="en-US" b="1" dirty="0">
              <a:solidFill>
                <a:srgbClr val="C00000"/>
              </a:solidFill>
            </a:endParaRPr>
          </a:p>
        </p:txBody>
      </p:sp>
      <p:pic>
        <p:nvPicPr>
          <p:cNvPr id="5" name="图片 4"/>
          <p:cNvPicPr>
            <a:picLocks noChangeAspect="1"/>
          </p:cNvPicPr>
          <p:nvPr/>
        </p:nvPicPr>
        <p:blipFill>
          <a:blip r:embed="rId1">
            <a:lum bright="-20000" contrast="40000"/>
          </a:blip>
          <a:stretch>
            <a:fillRect/>
          </a:stretch>
        </p:blipFill>
        <p:spPr>
          <a:xfrm>
            <a:off x="609600" y="3124199"/>
            <a:ext cx="7906939" cy="3216203"/>
          </a:xfrm>
          <a:prstGeom prst="rect">
            <a:avLst/>
          </a:prstGeom>
        </p:spPr>
      </p:pic>
      <p:sp>
        <p:nvSpPr>
          <p:cNvPr id="2" name="文本框 1"/>
          <p:cNvSpPr txBox="1"/>
          <p:nvPr/>
        </p:nvSpPr>
        <p:spPr>
          <a:xfrm>
            <a:off x="1828800" y="6031226"/>
            <a:ext cx="2057400" cy="369332"/>
          </a:xfrm>
          <a:prstGeom prst="rect">
            <a:avLst/>
          </a:prstGeom>
          <a:solidFill>
            <a:srgbClr val="FFFFFF"/>
          </a:solidFill>
        </p:spPr>
        <p:txBody>
          <a:bodyPr wrap="square" rtlCol="0">
            <a:spAutoFit/>
          </a:bodyPr>
          <a:lstStyle/>
          <a:p>
            <a:r>
              <a:rPr lang="en-US" altLang="zh-CN" dirty="0"/>
              <a:t>methylbutane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3962399"/>
            <a:ext cx="8712881" cy="245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2450"/>
            <a:ext cx="8712881"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txBox="1"/>
          <p:nvPr/>
        </p:nvSpPr>
        <p:spPr>
          <a:xfrm>
            <a:off x="863600" y="177800"/>
            <a:ext cx="7543800" cy="16002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r>
              <a:rPr lang="en-US" altLang="zh-CN" b="1" dirty="0">
                <a:solidFill>
                  <a:srgbClr val="C00000"/>
                </a:solidFill>
                <a:ea typeface="宋体" panose="02010600030101010101" pitchFamily="2" charset="-122"/>
              </a:rPr>
              <a:t>If there is no functional group present in the molecule, then the carbon chain is numbered starting at the end which will give the substituent/ branched/ side chain groups the smallest number.</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3149600"/>
            <a:ext cx="853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p:cNvSpPr>
            <a:spLocks noChangeArrowheads="1"/>
          </p:cNvSpPr>
          <p:nvPr/>
        </p:nvSpPr>
        <p:spPr bwMode="auto">
          <a:xfrm>
            <a:off x="5410200" y="4343400"/>
            <a:ext cx="3352800" cy="762000"/>
          </a:xfrm>
          <a:prstGeom prst="rect">
            <a:avLst/>
          </a:prstGeom>
          <a:solidFill>
            <a:srgbClr val="FFFFFF"/>
          </a:solidFill>
          <a:ln w="9525">
            <a:noFill/>
            <a:miter lim="800000"/>
          </a:ln>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endParaRPr lang="zh-CN" altLang="en-US">
              <a:ea typeface="宋体" panose="02010600030101010101" pitchFamily="2" charset="-122"/>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8100"/>
            <a:ext cx="4704400" cy="217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362200"/>
            <a:ext cx="2733200" cy="3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1"/>
            <a:ext cx="7754539" cy="3200400"/>
          </a:xfrm>
        </p:spPr>
        <p:txBody>
          <a:bodyPr>
            <a:normAutofit/>
          </a:bodyPr>
          <a:lstStyle/>
          <a:p>
            <a:r>
              <a:rPr lang="en-US" altLang="zh-CN" b="1" dirty="0">
                <a:solidFill>
                  <a:srgbClr val="C00000"/>
                </a:solidFill>
              </a:rPr>
              <a:t>If there is more than one substituent group of the same type, we use commas between the numbers and the prefixes di-, tri-, or tetra- before the name of the groups</a:t>
            </a:r>
            <a:r>
              <a:rPr lang="en-US" altLang="zh-CN" dirty="0"/>
              <a:t>. </a:t>
            </a:r>
            <a:endParaRPr lang="en-US" altLang="zh-CN" dirty="0"/>
          </a:p>
          <a:p>
            <a:r>
              <a:rPr lang="en-US" altLang="zh-CN" b="1" dirty="0">
                <a:solidFill>
                  <a:srgbClr val="C00000"/>
                </a:solidFill>
              </a:rPr>
              <a:t>If there are two or more different substituents, then they are given in alphabetical order</a:t>
            </a:r>
            <a:r>
              <a:rPr lang="en-US" altLang="zh-CN" dirty="0"/>
              <a:t>.</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491069" y="3352800"/>
            <a:ext cx="7969709" cy="3156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61670" y="1028700"/>
            <a:ext cx="7637780" cy="45993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95275" y="680720"/>
            <a:ext cx="8027035" cy="483997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15390" y="100330"/>
            <a:ext cx="6137910" cy="3104515"/>
          </a:xfrm>
          <a:prstGeom prst="rect">
            <a:avLst/>
          </a:prstGeom>
        </p:spPr>
      </p:pic>
      <p:pic>
        <p:nvPicPr>
          <p:cNvPr id="3" name="图片 2"/>
          <p:cNvPicPr>
            <a:picLocks noChangeAspect="1"/>
          </p:cNvPicPr>
          <p:nvPr/>
        </p:nvPicPr>
        <p:blipFill>
          <a:blip r:embed="rId2"/>
          <a:stretch>
            <a:fillRect/>
          </a:stretch>
        </p:blipFill>
        <p:spPr>
          <a:xfrm>
            <a:off x="1215390" y="3123565"/>
            <a:ext cx="6137910" cy="3448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8200" y="381000"/>
            <a:ext cx="7429499" cy="981682"/>
          </a:xfrm>
        </p:spPr>
        <p:txBody>
          <a:bodyPr/>
          <a:lstStyle/>
          <a:p>
            <a:pPr eaLnBrk="1" hangingPunct="1">
              <a:defRPr/>
            </a:pPr>
            <a:r>
              <a:rPr lang="en-US" altLang="zh-CN" dirty="0">
                <a:ea typeface="宋体" panose="02010600030101010101" pitchFamily="2" charset="-122"/>
              </a:rPr>
              <a:t>Why Carbon?</a:t>
            </a:r>
            <a:endParaRPr lang="en-US" altLang="zh-CN" dirty="0">
              <a:ea typeface="宋体" panose="02010600030101010101" pitchFamily="2" charset="-122"/>
            </a:endParaRPr>
          </a:p>
        </p:txBody>
      </p:sp>
      <p:sp>
        <p:nvSpPr>
          <p:cNvPr id="7171" name="Rectangle 3"/>
          <p:cNvSpPr>
            <a:spLocks noGrp="1" noChangeArrowheads="1"/>
          </p:cNvSpPr>
          <p:nvPr>
            <p:ph idx="1"/>
          </p:nvPr>
        </p:nvSpPr>
        <p:spPr>
          <a:xfrm>
            <a:off x="457200" y="1362682"/>
            <a:ext cx="8458200" cy="4768243"/>
          </a:xfrm>
        </p:spPr>
        <p:txBody>
          <a:bodyPr>
            <a:noAutofit/>
          </a:bodyPr>
          <a:lstStyle/>
          <a:p>
            <a:pPr eaLnBrk="1" hangingPunct="1">
              <a:lnSpc>
                <a:spcPct val="90000"/>
              </a:lnSpc>
              <a:defRPr/>
            </a:pPr>
            <a:r>
              <a:rPr lang="en-US" altLang="zh-CN" sz="2800" dirty="0">
                <a:ea typeface="宋体" panose="02010600030101010101" pitchFamily="2" charset="-122"/>
              </a:rPr>
              <a:t>Group 4/14 </a:t>
            </a:r>
            <a:endParaRPr lang="en-US" altLang="zh-CN" sz="28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Has 4 valence electron (2,4 or 1s</a:t>
            </a:r>
            <a:r>
              <a:rPr lang="en-US" altLang="zh-CN" sz="2800" baseline="30000" dirty="0">
                <a:ea typeface="宋体" panose="02010600030101010101" pitchFamily="2" charset="-122"/>
              </a:rPr>
              <a:t>2</a:t>
            </a:r>
            <a:r>
              <a:rPr lang="en-US" altLang="zh-CN" sz="2800" dirty="0">
                <a:ea typeface="宋体" panose="02010600030101010101" pitchFamily="2" charset="-122"/>
              </a:rPr>
              <a:t>2s</a:t>
            </a:r>
            <a:r>
              <a:rPr lang="en-US" altLang="zh-CN" sz="2800" baseline="30000" dirty="0">
                <a:ea typeface="宋体" panose="02010600030101010101" pitchFamily="2" charset="-122"/>
              </a:rPr>
              <a:t>2</a:t>
            </a:r>
            <a:r>
              <a:rPr lang="en-US" altLang="zh-CN" sz="2800" dirty="0">
                <a:ea typeface="宋体" panose="02010600030101010101" pitchFamily="2" charset="-122"/>
              </a:rPr>
              <a:t>2p</a:t>
            </a:r>
            <a:r>
              <a:rPr lang="en-US" altLang="zh-CN" sz="2800" baseline="30000" dirty="0">
                <a:ea typeface="宋体" panose="02010600030101010101" pitchFamily="2" charset="-122"/>
              </a:rPr>
              <a:t>2</a:t>
            </a:r>
            <a:r>
              <a:rPr lang="en-US" altLang="zh-CN" sz="2800" dirty="0">
                <a:ea typeface="宋体" panose="02010600030101010101" pitchFamily="2" charset="-122"/>
              </a:rPr>
              <a:t>)</a:t>
            </a:r>
            <a:r>
              <a:rPr lang="en-US" altLang="zh-CN" sz="2800" baseline="30000" dirty="0">
                <a:ea typeface="宋体" panose="02010600030101010101" pitchFamily="2" charset="-122"/>
              </a:rPr>
              <a:t> </a:t>
            </a:r>
            <a:r>
              <a:rPr lang="en-US" altLang="zh-CN" sz="2800" dirty="0">
                <a:ea typeface="宋体" panose="02010600030101010101" pitchFamily="2" charset="-122"/>
              </a:rPr>
              <a:t>which allows each carbon atoms to form up to 4 other bonds</a:t>
            </a:r>
            <a:endParaRPr lang="en-US" altLang="zh-CN" sz="28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Can form single, double or triple bond</a:t>
            </a:r>
            <a:endParaRPr lang="en-US" altLang="zh-CN" sz="28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Can form bond to itself, forming long chain (process known as </a:t>
            </a:r>
            <a:r>
              <a:rPr lang="en-US" altLang="zh-CN" sz="2800" b="1" dirty="0">
                <a:solidFill>
                  <a:srgbClr val="C00000"/>
                </a:solidFill>
                <a:ea typeface="宋体" panose="02010600030101010101" pitchFamily="2" charset="-122"/>
              </a:rPr>
              <a:t>catenation</a:t>
            </a:r>
            <a:r>
              <a:rPr lang="en-US" altLang="zh-CN" sz="2800" dirty="0">
                <a:ea typeface="宋体" panose="02010600030101010101" pitchFamily="2" charset="-122"/>
              </a:rPr>
              <a:t>) and rings of carbon atom (</a:t>
            </a:r>
            <a:r>
              <a:rPr lang="en-US" altLang="zh-CN" sz="2800" b="1" dirty="0">
                <a:solidFill>
                  <a:srgbClr val="C00000"/>
                </a:solidFill>
                <a:ea typeface="宋体" panose="02010600030101010101" pitchFamily="2" charset="-122"/>
              </a:rPr>
              <a:t>cyclic</a:t>
            </a:r>
            <a:r>
              <a:rPr lang="en-US" altLang="zh-CN" sz="2800" dirty="0">
                <a:ea typeface="宋体" panose="02010600030101010101" pitchFamily="2" charset="-122"/>
              </a:rPr>
              <a:t> molecule)</a:t>
            </a:r>
            <a:endParaRPr lang="en-US" altLang="zh-CN" sz="28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Forms tetrahedral when its single bonded</a:t>
            </a:r>
            <a:endParaRPr lang="en-US" altLang="zh-CN" sz="28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Stable compounds due to strength and stability C-C = 348 KJ mol</a:t>
            </a:r>
            <a:r>
              <a:rPr lang="en-US" altLang="zh-CN" sz="2800" baseline="30000" dirty="0">
                <a:ea typeface="宋体" panose="02010600030101010101" pitchFamily="2" charset="-122"/>
              </a:rPr>
              <a:t>-1</a:t>
            </a:r>
            <a:r>
              <a:rPr lang="en-US" altLang="zh-CN" sz="2800" dirty="0">
                <a:ea typeface="宋体" panose="02010600030101010101" pitchFamily="2" charset="-122"/>
              </a:rPr>
              <a:t> and C-H = 412 KJ mol</a:t>
            </a:r>
            <a:r>
              <a:rPr lang="en-US" altLang="zh-CN" sz="2800" baseline="30000" dirty="0">
                <a:ea typeface="宋体" panose="02010600030101010101" pitchFamily="2" charset="-122"/>
              </a:rPr>
              <a:t>-1</a:t>
            </a:r>
            <a:endParaRPr lang="en-US" altLang="zh-CN" sz="2800" baseline="30000" dirty="0">
              <a:ea typeface="宋体" panose="02010600030101010101" pitchFamily="2" charset="-122"/>
            </a:endParaRPr>
          </a:p>
          <a:p>
            <a:pPr eaLnBrk="1" hangingPunct="1">
              <a:lnSpc>
                <a:spcPct val="90000"/>
              </a:lnSpc>
              <a:defRPr/>
            </a:pPr>
            <a:r>
              <a:rPr lang="en-US" altLang="zh-CN" sz="2800" dirty="0">
                <a:ea typeface="宋体" panose="02010600030101010101" pitchFamily="2" charset="-122"/>
              </a:rPr>
              <a:t>Can bond to a range of other elements including hydrogen, oxygen, nitrogen, sulfur and chlorine. </a:t>
            </a:r>
            <a:endParaRPr lang="en-US" altLang="zh-CN" sz="2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44015" y="157480"/>
            <a:ext cx="6111875" cy="65735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86740" y="427355"/>
            <a:ext cx="6657340" cy="1813560"/>
          </a:xfrm>
          <a:prstGeom prst="rect">
            <a:avLst/>
          </a:prstGeom>
        </p:spPr>
      </p:pic>
      <p:pic>
        <p:nvPicPr>
          <p:cNvPr id="3" name="图片 2"/>
          <p:cNvPicPr>
            <a:picLocks noChangeAspect="1"/>
          </p:cNvPicPr>
          <p:nvPr/>
        </p:nvPicPr>
        <p:blipFill>
          <a:blip r:embed="rId2"/>
          <a:stretch>
            <a:fillRect/>
          </a:stretch>
        </p:blipFill>
        <p:spPr>
          <a:xfrm>
            <a:off x="586740" y="2002155"/>
            <a:ext cx="6661785" cy="9213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01980" y="476250"/>
            <a:ext cx="7940040" cy="5905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09600" y="152400"/>
            <a:ext cx="7650480" cy="1584960"/>
          </a:xfrm>
          <a:prstGeom prst="rect">
            <a:avLst/>
          </a:prstGeom>
        </p:spPr>
      </p:pic>
      <p:pic>
        <p:nvPicPr>
          <p:cNvPr id="4" name="图片 3"/>
          <p:cNvPicPr>
            <a:picLocks noChangeAspect="1"/>
          </p:cNvPicPr>
          <p:nvPr/>
        </p:nvPicPr>
        <p:blipFill>
          <a:blip r:embed="rId2"/>
          <a:stretch>
            <a:fillRect/>
          </a:stretch>
        </p:blipFill>
        <p:spPr>
          <a:xfrm>
            <a:off x="609600" y="2057400"/>
            <a:ext cx="7780020" cy="2103120"/>
          </a:xfrm>
          <a:prstGeom prst="rect">
            <a:avLst/>
          </a:prstGeom>
        </p:spPr>
      </p:pic>
      <p:pic>
        <p:nvPicPr>
          <p:cNvPr id="5" name="图片 4"/>
          <p:cNvPicPr>
            <a:picLocks noChangeAspect="1"/>
          </p:cNvPicPr>
          <p:nvPr/>
        </p:nvPicPr>
        <p:blipFill>
          <a:blip r:embed="rId3"/>
          <a:stretch>
            <a:fillRect/>
          </a:stretch>
        </p:blipFill>
        <p:spPr>
          <a:xfrm>
            <a:off x="609600" y="4419600"/>
            <a:ext cx="7748270" cy="19837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000" y="533400"/>
            <a:ext cx="8514080" cy="3269615"/>
          </a:xfrm>
          <a:prstGeom prst="rect">
            <a:avLst/>
          </a:prstGeom>
        </p:spPr>
      </p:pic>
      <p:pic>
        <p:nvPicPr>
          <p:cNvPr id="4" name="图片 3"/>
          <p:cNvPicPr>
            <a:picLocks noChangeAspect="1"/>
          </p:cNvPicPr>
          <p:nvPr/>
        </p:nvPicPr>
        <p:blipFill>
          <a:blip r:embed="rId2"/>
          <a:stretch>
            <a:fillRect/>
          </a:stretch>
        </p:blipFill>
        <p:spPr>
          <a:xfrm>
            <a:off x="457200" y="4038600"/>
            <a:ext cx="8261350" cy="2336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429500" cy="840105"/>
          </a:xfrm>
        </p:spPr>
        <p:txBody>
          <a:bodyPr>
            <a:normAutofit/>
          </a:bodyPr>
          <a:lstStyle/>
          <a:p>
            <a:r>
              <a:rPr lang="en-US" altLang="zh-CN" sz="4000" dirty="0"/>
              <a:t>13.3 Isomers</a:t>
            </a:r>
            <a:endParaRPr lang="zh-CN" altLang="en-US" sz="4000" dirty="0"/>
          </a:p>
        </p:txBody>
      </p:sp>
      <p:pic>
        <p:nvPicPr>
          <p:cNvPr id="5" name="图片 4"/>
          <p:cNvPicPr>
            <a:picLocks noChangeAspect="1"/>
          </p:cNvPicPr>
          <p:nvPr/>
        </p:nvPicPr>
        <p:blipFill>
          <a:blip r:embed="rId1"/>
          <a:stretch>
            <a:fillRect/>
          </a:stretch>
        </p:blipFill>
        <p:spPr>
          <a:xfrm>
            <a:off x="400050" y="762000"/>
            <a:ext cx="7233920" cy="1618615"/>
          </a:xfrm>
          <a:prstGeom prst="rect">
            <a:avLst/>
          </a:prstGeom>
        </p:spPr>
      </p:pic>
      <p:pic>
        <p:nvPicPr>
          <p:cNvPr id="6" name="图片 5"/>
          <p:cNvPicPr>
            <a:picLocks noChangeAspect="1"/>
          </p:cNvPicPr>
          <p:nvPr/>
        </p:nvPicPr>
        <p:blipFill>
          <a:blip r:embed="rId2"/>
          <a:stretch>
            <a:fillRect/>
          </a:stretch>
        </p:blipFill>
        <p:spPr>
          <a:xfrm>
            <a:off x="381000" y="2438400"/>
            <a:ext cx="7252335" cy="4345940"/>
          </a:xfrm>
          <a:prstGeom prst="rect">
            <a:avLst/>
          </a:prstGeom>
        </p:spPr>
      </p:pic>
      <p:sp>
        <p:nvSpPr>
          <p:cNvPr id="7" name="文本框 6"/>
          <p:cNvSpPr txBox="1"/>
          <p:nvPr/>
        </p:nvSpPr>
        <p:spPr>
          <a:xfrm>
            <a:off x="6096000" y="2667000"/>
            <a:ext cx="1050290" cy="337185"/>
          </a:xfrm>
          <a:prstGeom prst="rect">
            <a:avLst/>
          </a:prstGeom>
          <a:noFill/>
        </p:spPr>
        <p:txBody>
          <a:bodyPr wrap="square" rtlCol="0">
            <a:spAutoFit/>
          </a:bodyPr>
          <a:p>
            <a:r>
              <a:rPr lang="en-US" altLang="zh-CN" sz="1600" b="1">
                <a:solidFill>
                  <a:srgbClr val="FF0000"/>
                </a:solidFill>
              </a:rPr>
              <a:t>HL Only</a:t>
            </a:r>
            <a:endParaRPr lang="en-US" altLang="zh-CN" sz="1600" b="1">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81000"/>
            <a:ext cx="7924800" cy="1066800"/>
          </a:xfrm>
        </p:spPr>
        <p:txBody>
          <a:bodyPr>
            <a:normAutofit/>
          </a:bodyPr>
          <a:lstStyle/>
          <a:p>
            <a:r>
              <a:rPr lang="en-GB" altLang="zh-CN" sz="3200" dirty="0"/>
              <a:t>isomers</a:t>
            </a:r>
            <a:endParaRPr lang="zh-CN" altLang="en-US" sz="3200" b="1" dirty="0">
              <a:solidFill>
                <a:srgbClr val="C00000"/>
              </a:solidFill>
            </a:endParaRPr>
          </a:p>
        </p:txBody>
      </p:sp>
      <p:sp>
        <p:nvSpPr>
          <p:cNvPr id="3" name="内容占位符 2"/>
          <p:cNvSpPr>
            <a:spLocks noGrp="1"/>
          </p:cNvSpPr>
          <p:nvPr>
            <p:ph idx="1"/>
          </p:nvPr>
        </p:nvSpPr>
        <p:spPr>
          <a:xfrm>
            <a:off x="693539" y="1447800"/>
            <a:ext cx="7754539" cy="4343401"/>
          </a:xfrm>
        </p:spPr>
        <p:txBody>
          <a:bodyPr>
            <a:normAutofit/>
          </a:bodyPr>
          <a:lstStyle/>
          <a:p>
            <a:r>
              <a:rPr lang="en-US" altLang="zh-CN" dirty="0"/>
              <a:t>The molecular formula of a compound shows the atoms that are present in the molecule, but gives no information on how they are arranged.</a:t>
            </a:r>
            <a:endParaRPr lang="en-US" altLang="zh-CN" dirty="0"/>
          </a:p>
          <a:p>
            <a:r>
              <a:rPr lang="en-US" altLang="zh-CN" b="1" dirty="0">
                <a:solidFill>
                  <a:srgbClr val="C00000"/>
                </a:solidFill>
              </a:rPr>
              <a:t>Isomers are molecules with same molecular formulae but different structures</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86991" y="685800"/>
            <a:ext cx="8567633" cy="3035634"/>
          </a:xfrm>
          <a:prstGeom prst="rect">
            <a:avLst/>
          </a:prstGeom>
        </p:spPr>
      </p:pic>
      <p:sp>
        <p:nvSpPr>
          <p:cNvPr id="3" name="标题 1"/>
          <p:cNvSpPr txBox="1"/>
          <p:nvPr/>
        </p:nvSpPr>
        <p:spPr>
          <a:xfrm>
            <a:off x="693538" y="152400"/>
            <a:ext cx="8145662" cy="68580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auto">
              <a:spcAft>
                <a:spcPts val="0"/>
              </a:spcAft>
            </a:pPr>
            <a:r>
              <a:rPr lang="en-US" altLang="zh-CN" sz="3200" b="1" dirty="0">
                <a:solidFill>
                  <a:srgbClr val="C00000"/>
                </a:solidFill>
              </a:rPr>
              <a:t>Categories of isomers</a:t>
            </a:r>
            <a:endParaRPr lang="zh-CN" altLang="en-US" sz="3200" b="1" dirty="0">
              <a:solidFill>
                <a:srgbClr val="C00000"/>
              </a:solidFill>
            </a:endParaRPr>
          </a:p>
        </p:txBody>
      </p:sp>
      <p:sp>
        <p:nvSpPr>
          <p:cNvPr id="4" name="内容占位符 2"/>
          <p:cNvSpPr txBox="1"/>
          <p:nvPr/>
        </p:nvSpPr>
        <p:spPr>
          <a:xfrm>
            <a:off x="693539" y="3810000"/>
            <a:ext cx="7754539" cy="289560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CN" b="1" dirty="0">
                <a:solidFill>
                  <a:srgbClr val="C00000"/>
                </a:solidFill>
              </a:rPr>
              <a:t>Structural isomers: molecules having the same molecular formulae but the atoms </a:t>
            </a:r>
            <a:r>
              <a:rPr lang="en-GB" altLang="zh-CN" b="1" dirty="0">
                <a:solidFill>
                  <a:srgbClr val="C00000"/>
                </a:solidFill>
              </a:rPr>
              <a:t>are joined in a different order</a:t>
            </a:r>
            <a:r>
              <a:rPr lang="en-US" altLang="zh-CN" b="1" dirty="0">
                <a:solidFill>
                  <a:srgbClr val="C00000"/>
                </a:solidFill>
              </a:rPr>
              <a:t>.</a:t>
            </a:r>
            <a:endParaRPr lang="en-US" altLang="zh-CN" b="1" dirty="0">
              <a:solidFill>
                <a:srgbClr val="C00000"/>
              </a:solidFill>
            </a:endParaRPr>
          </a:p>
          <a:p>
            <a:r>
              <a:rPr lang="en-US" altLang="zh-CN" b="1" dirty="0">
                <a:solidFill>
                  <a:srgbClr val="C00000"/>
                </a:solidFill>
              </a:rPr>
              <a:t>Stereoisomers: </a:t>
            </a:r>
            <a:r>
              <a:rPr lang="en-US" altLang="zh-CN" dirty="0"/>
              <a:t>molecules with the same joining order of the atoms, but have a different arrangement of atoms in space and hence </a:t>
            </a:r>
            <a:r>
              <a:rPr lang="en-GB" altLang="zh-CN" dirty="0"/>
              <a:t>different three dimensional shapes.</a:t>
            </a:r>
            <a:endParaRPr lang="zh-CN" altLang="en-US" dirty="0"/>
          </a:p>
        </p:txBody>
      </p:sp>
      <p:sp>
        <p:nvSpPr>
          <p:cNvPr id="5" name="矩形 4"/>
          <p:cNvSpPr/>
          <p:nvPr/>
        </p:nvSpPr>
        <p:spPr>
          <a:xfrm>
            <a:off x="7315200" y="3429000"/>
            <a:ext cx="1447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762000"/>
          </a:xfrm>
        </p:spPr>
        <p:txBody>
          <a:bodyPr>
            <a:normAutofit/>
          </a:bodyPr>
          <a:lstStyle/>
          <a:p>
            <a:r>
              <a:rPr lang="en-GB" altLang="zh-CN" sz="3200" b="1" dirty="0">
                <a:solidFill>
                  <a:srgbClr val="C00000"/>
                </a:solidFill>
              </a:rPr>
              <a:t>Structural isomers</a:t>
            </a:r>
            <a:endParaRPr lang="zh-CN" altLang="en-US" sz="3200" b="1" dirty="0">
              <a:solidFill>
                <a:srgbClr val="C00000"/>
              </a:solidFill>
            </a:endParaRPr>
          </a:p>
        </p:txBody>
      </p:sp>
      <p:sp>
        <p:nvSpPr>
          <p:cNvPr id="3" name="内容占位符 2"/>
          <p:cNvSpPr>
            <a:spLocks noGrp="1"/>
          </p:cNvSpPr>
          <p:nvPr>
            <p:ph idx="1"/>
          </p:nvPr>
        </p:nvSpPr>
        <p:spPr>
          <a:xfrm>
            <a:off x="693538" y="1143000"/>
            <a:ext cx="7993262" cy="4343401"/>
          </a:xfrm>
        </p:spPr>
        <p:txBody>
          <a:bodyPr>
            <a:normAutofit/>
          </a:bodyPr>
          <a:lstStyle/>
          <a:p>
            <a:r>
              <a:rPr lang="en-GB" altLang="zh-CN" dirty="0"/>
              <a:t>For example </a:t>
            </a:r>
            <a:r>
              <a:rPr lang="en-US" altLang="zh-CN" dirty="0"/>
              <a:t>the formula C</a:t>
            </a:r>
            <a:r>
              <a:rPr lang="en-US" altLang="zh-CN" baseline="-25000" dirty="0"/>
              <a:t>4</a:t>
            </a:r>
            <a:r>
              <a:rPr lang="en-US" altLang="zh-CN" dirty="0"/>
              <a:t>H</a:t>
            </a:r>
            <a:r>
              <a:rPr lang="en-US" altLang="zh-CN" baseline="-25000" dirty="0"/>
              <a:t>10</a:t>
            </a:r>
            <a:r>
              <a:rPr lang="en-US" altLang="zh-CN" dirty="0"/>
              <a:t>. </a:t>
            </a:r>
            <a:endParaRPr lang="en-US" altLang="zh-CN" dirty="0"/>
          </a:p>
          <a:p>
            <a:r>
              <a:rPr lang="en-US" altLang="zh-CN" dirty="0"/>
              <a:t>There are two possible arrangements for these atoms that correspond to different molecules with different properties.</a:t>
            </a:r>
            <a:endParaRPr lang="en-US" altLang="zh-CN" dirty="0"/>
          </a:p>
        </p:txBody>
      </p:sp>
      <p:pic>
        <p:nvPicPr>
          <p:cNvPr id="4" name="图片 3"/>
          <p:cNvPicPr>
            <a:picLocks noChangeAspect="1"/>
          </p:cNvPicPr>
          <p:nvPr/>
        </p:nvPicPr>
        <p:blipFill>
          <a:blip r:embed="rId1">
            <a:lum bright="-20000" contrast="40000"/>
          </a:blip>
          <a:stretch>
            <a:fillRect/>
          </a:stretch>
        </p:blipFill>
        <p:spPr>
          <a:xfrm>
            <a:off x="3361661" y="2819401"/>
            <a:ext cx="5589358" cy="2897840"/>
          </a:xfrm>
          <a:prstGeom prst="rect">
            <a:avLst/>
          </a:prstGeom>
        </p:spPr>
      </p:pic>
      <p:sp>
        <p:nvSpPr>
          <p:cNvPr id="5" name="内容占位符 2"/>
          <p:cNvSpPr txBox="1"/>
          <p:nvPr/>
        </p:nvSpPr>
        <p:spPr>
          <a:xfrm>
            <a:off x="429319" y="2971800"/>
            <a:ext cx="2820523" cy="34290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r>
              <a:rPr lang="en-US" altLang="zh-CN" dirty="0"/>
              <a:t>Each isomer is a distinct compound, having unique physical and chemical properties.</a:t>
            </a:r>
            <a:endParaRPr lang="zh-CN" altLang="en-US" dirty="0"/>
          </a:p>
        </p:txBody>
      </p:sp>
      <p:sp>
        <p:nvSpPr>
          <p:cNvPr id="6" name="文本框 5"/>
          <p:cNvSpPr txBox="1"/>
          <p:nvPr/>
        </p:nvSpPr>
        <p:spPr>
          <a:xfrm>
            <a:off x="6946800" y="4940969"/>
            <a:ext cx="304800" cy="369332"/>
          </a:xfrm>
          <a:prstGeom prst="rect">
            <a:avLst/>
          </a:prstGeom>
          <a:solidFill>
            <a:srgbClr val="FFFFFF"/>
          </a:solidFill>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Positional isomers</a:t>
            </a:r>
            <a:endParaRPr lang="zh-CN" altLang="en-US" sz="3200" b="1" dirty="0">
              <a:solidFill>
                <a:srgbClr val="C00000"/>
              </a:solidFill>
            </a:endParaRPr>
          </a:p>
        </p:txBody>
      </p:sp>
      <p:sp>
        <p:nvSpPr>
          <p:cNvPr id="3" name="内容占位符 2"/>
          <p:cNvSpPr>
            <a:spLocks noGrp="1"/>
          </p:cNvSpPr>
          <p:nvPr>
            <p:ph idx="1"/>
          </p:nvPr>
        </p:nvSpPr>
        <p:spPr>
          <a:xfrm>
            <a:off x="457201" y="1447800"/>
            <a:ext cx="8382000" cy="2819399"/>
          </a:xfrm>
        </p:spPr>
        <p:txBody>
          <a:bodyPr>
            <a:normAutofit lnSpcReduction="10000"/>
          </a:bodyPr>
          <a:lstStyle/>
          <a:p>
            <a:r>
              <a:rPr lang="en-US" altLang="zh-CN" b="1" dirty="0">
                <a:solidFill>
                  <a:srgbClr val="C00000"/>
                </a:solidFill>
              </a:rPr>
              <a:t>Positional isomers:</a:t>
            </a:r>
            <a:r>
              <a:rPr lang="en-US" altLang="zh-CN" dirty="0"/>
              <a:t> isomers that have the same hydrocarbon skeleton and the same and same number of functional group but have the functional group joined to a different part of the skeleton.</a:t>
            </a:r>
            <a:endParaRPr lang="en-US" altLang="zh-CN" dirty="0"/>
          </a:p>
          <a:p>
            <a:r>
              <a:rPr lang="en-GB" altLang="zh-CN" dirty="0"/>
              <a:t>A simple </a:t>
            </a:r>
            <a:r>
              <a:rPr lang="en-US" altLang="zh-CN" dirty="0"/>
              <a:t>example of this type of isomerism is propan–1–ol and </a:t>
            </a:r>
            <a:r>
              <a:rPr lang="en-GB" altLang="zh-CN" dirty="0"/>
              <a:t>propan–2–</a:t>
            </a:r>
            <a:r>
              <a:rPr lang="en-GB" altLang="zh-CN" dirty="0" err="1"/>
              <a:t>ol</a:t>
            </a:r>
            <a:r>
              <a:rPr lang="en-GB" altLang="zh-CN" dirty="0"/>
              <a: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447800" y="4267199"/>
            <a:ext cx="5829884" cy="1765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9809" y="221460"/>
            <a:ext cx="9044382" cy="6415079"/>
          </a:xfrm>
          <a:prstGeom prst="rect">
            <a:avLst/>
          </a:prstGeom>
        </p:spPr>
      </p:pic>
      <p:sp>
        <p:nvSpPr>
          <p:cNvPr id="3" name="文本框 2"/>
          <p:cNvSpPr txBox="1"/>
          <p:nvPr/>
        </p:nvSpPr>
        <p:spPr>
          <a:xfrm>
            <a:off x="7010400" y="2209800"/>
            <a:ext cx="1463040" cy="306705"/>
          </a:xfrm>
          <a:prstGeom prst="rect">
            <a:avLst/>
          </a:prstGeom>
          <a:noFill/>
        </p:spPr>
        <p:txBody>
          <a:bodyPr wrap="square" rtlCol="0">
            <a:spAutoFit/>
          </a:bodyPr>
          <a:lstStyle/>
          <a:p>
            <a:r>
              <a:rPr lang="en-AU" altLang="zh-CN" sz="1400" b="1"/>
              <a:t>/Aromatics</a:t>
            </a:r>
            <a:endParaRPr lang="en-AU" altLang="zh-CN" sz="1400"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Hydrocarbon chain isomers</a:t>
            </a:r>
            <a:endParaRPr lang="zh-CN" altLang="en-US" sz="3200" b="1" dirty="0">
              <a:solidFill>
                <a:srgbClr val="C00000"/>
              </a:solidFill>
            </a:endParaRPr>
          </a:p>
        </p:txBody>
      </p:sp>
      <p:sp>
        <p:nvSpPr>
          <p:cNvPr id="3" name="内容占位符 2"/>
          <p:cNvSpPr>
            <a:spLocks noGrp="1"/>
          </p:cNvSpPr>
          <p:nvPr>
            <p:ph idx="1"/>
          </p:nvPr>
        </p:nvSpPr>
        <p:spPr>
          <a:xfrm>
            <a:off x="693539" y="1447801"/>
            <a:ext cx="7917061" cy="2743200"/>
          </a:xfrm>
        </p:spPr>
        <p:txBody>
          <a:bodyPr>
            <a:normAutofit lnSpcReduction="10000"/>
          </a:bodyPr>
          <a:lstStyle/>
          <a:p>
            <a:r>
              <a:rPr lang="en-US" altLang="zh-CN" b="1" dirty="0">
                <a:solidFill>
                  <a:srgbClr val="C00000"/>
                </a:solidFill>
              </a:rPr>
              <a:t>Hydrocarbon (carbon) chain isomers: </a:t>
            </a:r>
            <a:r>
              <a:rPr lang="en-US" altLang="zh-CN" dirty="0"/>
              <a:t>isomers have different hydrocarbon skeletons that the functional group is attached to.</a:t>
            </a:r>
            <a:endParaRPr lang="en-US" altLang="zh-CN" dirty="0"/>
          </a:p>
          <a:p>
            <a:r>
              <a:rPr lang="en-US" altLang="zh-CN" dirty="0"/>
              <a:t>It is possible that there is no functional group in the carbon chain isomers at all.</a:t>
            </a:r>
            <a:endParaRPr lang="en-US" altLang="zh-CN" dirty="0"/>
          </a:p>
          <a:p>
            <a:r>
              <a:rPr lang="en-US" altLang="zh-CN" dirty="0"/>
              <a:t>Butane and methylpropane illustrate </a:t>
            </a:r>
            <a:r>
              <a:rPr lang="en-GB" altLang="zh-CN" dirty="0"/>
              <a:t>this type of isomerism:</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106170" y="4573271"/>
            <a:ext cx="6661431" cy="201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580" y="228310"/>
            <a:ext cx="8145662" cy="1066800"/>
          </a:xfrm>
        </p:spPr>
        <p:txBody>
          <a:bodyPr>
            <a:normAutofit/>
          </a:bodyPr>
          <a:lstStyle/>
          <a:p>
            <a:r>
              <a:rPr lang="en-US" altLang="zh-CN" sz="3200" b="1" dirty="0">
                <a:solidFill>
                  <a:srgbClr val="C00000"/>
                </a:solidFill>
              </a:rPr>
              <a:t>Functional group isomers</a:t>
            </a:r>
            <a:endParaRPr lang="zh-CN" altLang="en-US" sz="3200" b="1" dirty="0">
              <a:solidFill>
                <a:srgbClr val="C00000"/>
              </a:solidFill>
            </a:endParaRPr>
          </a:p>
        </p:txBody>
      </p:sp>
      <p:sp>
        <p:nvSpPr>
          <p:cNvPr id="3" name="内容占位符 2"/>
          <p:cNvSpPr>
            <a:spLocks noGrp="1"/>
          </p:cNvSpPr>
          <p:nvPr>
            <p:ph idx="1"/>
          </p:nvPr>
        </p:nvSpPr>
        <p:spPr>
          <a:xfrm>
            <a:off x="533400" y="1143000"/>
            <a:ext cx="7754539" cy="4343401"/>
          </a:xfrm>
        </p:spPr>
        <p:txBody>
          <a:bodyPr>
            <a:normAutofit/>
          </a:bodyPr>
          <a:lstStyle/>
          <a:p>
            <a:r>
              <a:rPr lang="en-US" altLang="zh-CN" dirty="0"/>
              <a:t>Functional group isomers: isomers have different type of functional groups. </a:t>
            </a:r>
            <a:endParaRPr lang="en-US" altLang="zh-CN" dirty="0"/>
          </a:p>
          <a:p>
            <a:r>
              <a:rPr lang="en-US" altLang="zh-CN" dirty="0"/>
              <a:t>Because of their nature, some functional groups will usually have isomers containing another functional group. </a:t>
            </a:r>
            <a:endParaRPr lang="en-US" altLang="zh-CN" dirty="0"/>
          </a:p>
          <a:p>
            <a:r>
              <a:rPr lang="en-US" altLang="zh-CN" dirty="0"/>
              <a:t>For example alcohols usually have an alkoxyalkane that is isomeric to them, hence ethanol has an isomer </a:t>
            </a:r>
            <a:r>
              <a:rPr lang="en-GB" altLang="zh-CN" dirty="0"/>
              <a:t>methoxymethane: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447800" y="4800600"/>
            <a:ext cx="5378959" cy="1130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81983" y="228600"/>
            <a:ext cx="4580352" cy="2558846"/>
          </a:xfrm>
          <a:prstGeom prst="rect">
            <a:avLst/>
          </a:prstGeom>
        </p:spPr>
      </p:pic>
      <p:pic>
        <p:nvPicPr>
          <p:cNvPr id="3" name="图片 2"/>
          <p:cNvPicPr>
            <a:picLocks noChangeAspect="1"/>
          </p:cNvPicPr>
          <p:nvPr/>
        </p:nvPicPr>
        <p:blipFill>
          <a:blip r:embed="rId2"/>
          <a:stretch>
            <a:fillRect/>
          </a:stretch>
        </p:blipFill>
        <p:spPr>
          <a:xfrm>
            <a:off x="4081983" y="2787446"/>
            <a:ext cx="4578084" cy="2051819"/>
          </a:xfrm>
          <a:prstGeom prst="rect">
            <a:avLst/>
          </a:prstGeom>
        </p:spPr>
      </p:pic>
      <p:pic>
        <p:nvPicPr>
          <p:cNvPr id="5" name="图片 4"/>
          <p:cNvPicPr>
            <a:picLocks noChangeAspect="1"/>
          </p:cNvPicPr>
          <p:nvPr/>
        </p:nvPicPr>
        <p:blipFill>
          <a:blip r:embed="rId3"/>
          <a:stretch>
            <a:fillRect/>
          </a:stretch>
        </p:blipFill>
        <p:spPr>
          <a:xfrm>
            <a:off x="4081983" y="4843299"/>
            <a:ext cx="4578084" cy="1656234"/>
          </a:xfrm>
          <a:prstGeom prst="rect">
            <a:avLst/>
          </a:prstGeom>
        </p:spPr>
      </p:pic>
      <p:sp>
        <p:nvSpPr>
          <p:cNvPr id="6" name="内容占位符 2"/>
          <p:cNvSpPr txBox="1"/>
          <p:nvPr/>
        </p:nvSpPr>
        <p:spPr>
          <a:xfrm>
            <a:off x="733926" y="1320059"/>
            <a:ext cx="3345789" cy="4343401"/>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CN" dirty="0"/>
              <a:t>Other common pairs of functional groups that display functional group isomerism with each other are: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1" y="533400"/>
            <a:ext cx="8153400" cy="6324600"/>
          </a:xfrm>
        </p:spPr>
        <p:txBody>
          <a:bodyPr>
            <a:normAutofit/>
          </a:bodyPr>
          <a:lstStyle/>
          <a:p>
            <a:r>
              <a:rPr lang="en-US" altLang="zh-CN" dirty="0"/>
              <a:t>In the case of positional and hydrocarbon chain isomers the functional group, which usually dictates the reactivity of the molecule, is unchanged therefore they have quite similar chemical properties. </a:t>
            </a:r>
            <a:endParaRPr lang="en-US" altLang="zh-CN" dirty="0"/>
          </a:p>
          <a:p>
            <a:r>
              <a:rPr lang="en-US" altLang="zh-CN" b="1" dirty="0">
                <a:solidFill>
                  <a:srgbClr val="C00000"/>
                </a:solidFill>
              </a:rPr>
              <a:t>With functional group isomerism the change in the functional group can have a profound effect on both the physical and chemical </a:t>
            </a:r>
            <a:r>
              <a:rPr lang="en-GB" altLang="zh-CN" b="1" dirty="0">
                <a:solidFill>
                  <a:srgbClr val="C00000"/>
                </a:solidFill>
              </a:rPr>
              <a:t>properties of the molecule.</a:t>
            </a:r>
            <a:endParaRPr lang="en-GB" altLang="zh-CN"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1" y="533400"/>
            <a:ext cx="8153400" cy="6324600"/>
          </a:xfrm>
        </p:spPr>
        <p:txBody>
          <a:bodyPr>
            <a:normAutofit/>
          </a:bodyPr>
          <a:lstStyle/>
          <a:p>
            <a:r>
              <a:rPr lang="en-US" altLang="zh-CN" dirty="0"/>
              <a:t>In the previous example ethanol is a liquid (at room temperature and pressure) that will react with sodium to release hydrogen. </a:t>
            </a:r>
            <a:endParaRPr lang="en-US" altLang="zh-CN" dirty="0"/>
          </a:p>
          <a:p>
            <a:r>
              <a:rPr lang="en-US" altLang="zh-CN" dirty="0"/>
              <a:t>Sodium ethoxide is obtained as a white solid if excess ethanol is evaporated.</a:t>
            </a:r>
            <a:endParaRPr lang="en-US" altLang="zh-CN" dirty="0"/>
          </a:p>
          <a:p>
            <a:pPr lvl="1"/>
            <a:r>
              <a:rPr lang="en-US" altLang="zh-CN" sz="2300" dirty="0"/>
              <a:t>2 C</a:t>
            </a:r>
            <a:r>
              <a:rPr lang="en-US" altLang="zh-CN" sz="2300" baseline="-25000" dirty="0"/>
              <a:t>2</a:t>
            </a:r>
            <a:r>
              <a:rPr lang="en-US" altLang="zh-CN" sz="2300" dirty="0"/>
              <a:t>H</a:t>
            </a:r>
            <a:r>
              <a:rPr lang="en-US" altLang="zh-CN" sz="2300" baseline="-25000" dirty="0"/>
              <a:t>5</a:t>
            </a:r>
            <a:r>
              <a:rPr lang="en-US" altLang="zh-CN" sz="2300" dirty="0"/>
              <a:t>OH (l) + 2 Na (s) </a:t>
            </a:r>
            <a:r>
              <a:rPr lang="zh-CN" altLang="en-US" sz="2300" dirty="0"/>
              <a:t>→ </a:t>
            </a:r>
            <a:r>
              <a:rPr lang="en-US" altLang="zh-CN" sz="2300" dirty="0"/>
              <a:t>2 C</a:t>
            </a:r>
            <a:r>
              <a:rPr lang="en-US" altLang="zh-CN" sz="2300" baseline="-25000" dirty="0"/>
              <a:t>2</a:t>
            </a:r>
            <a:r>
              <a:rPr lang="en-US" altLang="zh-CN" sz="2300" dirty="0"/>
              <a:t>H</a:t>
            </a:r>
            <a:r>
              <a:rPr lang="en-US" altLang="zh-CN" sz="2300" baseline="-25000" dirty="0"/>
              <a:t>5</a:t>
            </a:r>
            <a:r>
              <a:rPr lang="en-US" altLang="zh-CN" sz="2300" dirty="0"/>
              <a:t>O</a:t>
            </a:r>
            <a:r>
              <a:rPr lang="en-US" altLang="zh-CN" sz="2300" baseline="30000" dirty="0"/>
              <a:t>-</a:t>
            </a:r>
            <a:r>
              <a:rPr lang="en-US" altLang="zh-CN" sz="2300" dirty="0"/>
              <a:t>Na</a:t>
            </a:r>
            <a:r>
              <a:rPr lang="en-US" altLang="zh-CN" sz="2300" baseline="30000" dirty="0"/>
              <a:t>+</a:t>
            </a:r>
            <a:r>
              <a:rPr lang="en-US" altLang="zh-CN" sz="2300" dirty="0"/>
              <a:t> (eth) + H</a:t>
            </a:r>
            <a:r>
              <a:rPr lang="en-US" altLang="zh-CN" sz="2300" baseline="-25000" dirty="0"/>
              <a:t>2</a:t>
            </a:r>
            <a:r>
              <a:rPr lang="en-US" altLang="zh-CN" sz="2300" dirty="0"/>
              <a:t> (g)</a:t>
            </a:r>
            <a:endParaRPr lang="en-US" altLang="zh-CN" sz="2300" dirty="0"/>
          </a:p>
          <a:p>
            <a:r>
              <a:rPr lang="en-US" altLang="zh-CN" dirty="0"/>
              <a:t>Methoxymethane (at room temperature and pressure) is a gas, since there is no hydrogen bonding; and it does not react with sodium because it has no hydroxyl group.</a:t>
            </a:r>
            <a:endParaRPr lang="en-US" altLang="zh-CN" dirty="0"/>
          </a:p>
          <a:p>
            <a:r>
              <a:rPr lang="en-US" altLang="zh-CN" dirty="0"/>
              <a:t>Similarly methyl methanoate is a sweet smelling liquid that forms neutral solutions, whereas ethanoic acid has a sharp smell (vinegar) and forms acidic solutions.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1" y="533400"/>
            <a:ext cx="8153400" cy="5257801"/>
          </a:xfrm>
        </p:spPr>
        <p:txBody>
          <a:bodyPr>
            <a:normAutofit/>
          </a:bodyPr>
          <a:lstStyle/>
          <a:p>
            <a:r>
              <a:rPr lang="en-US" altLang="zh-CN" b="1" dirty="0">
                <a:solidFill>
                  <a:srgbClr val="C00000"/>
                </a:solidFill>
              </a:rPr>
              <a:t>The number of isomers that exist for a molecular formula increases with the size of the molecule</a:t>
            </a:r>
            <a:r>
              <a:rPr lang="en-US" altLang="zh-CN" dirty="0"/>
              <a:t>. </a:t>
            </a:r>
            <a:endParaRPr lang="en-US" altLang="zh-CN" dirty="0"/>
          </a:p>
          <a:p>
            <a:r>
              <a:rPr lang="en-US" altLang="zh-CN" dirty="0"/>
              <a:t>This is one of the reasons for the vast number of compounds that can be formed from carbon.</a:t>
            </a:r>
            <a:endParaRPr lang="en-US" altLang="zh-CN" dirty="0"/>
          </a:p>
          <a:p>
            <a:r>
              <a:rPr lang="en-US" altLang="zh-CN" dirty="0"/>
              <a:t>Deducing the structural formulas and names for all possible isomers from a given molecular formula gives us a good opportunity to practice the earlier work on IUPAC nomenclature. </a:t>
            </a:r>
            <a:endParaRPr lang="en-US" altLang="zh-CN" dirty="0"/>
          </a:p>
          <a:p>
            <a:r>
              <a:rPr lang="en-US" altLang="zh-CN" dirty="0"/>
              <a:t>We will apply this to isomers in the first six members of the alkanes, the </a:t>
            </a:r>
            <a:r>
              <a:rPr lang="en-GB" altLang="zh-CN" dirty="0"/>
              <a:t>alkenes, and the alkynes.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GB" altLang="zh-CN" sz="3200" dirty="0"/>
              <a:t>Structural isomers in alkanes</a:t>
            </a:r>
            <a:endParaRPr lang="zh-CN" altLang="en-US" sz="3200" b="1" dirty="0">
              <a:solidFill>
                <a:srgbClr val="C00000"/>
              </a:solidFill>
            </a:endParaRPr>
          </a:p>
        </p:txBody>
      </p:sp>
      <p:sp>
        <p:nvSpPr>
          <p:cNvPr id="3" name="内容占位符 2"/>
          <p:cNvSpPr>
            <a:spLocks noGrp="1"/>
          </p:cNvSpPr>
          <p:nvPr>
            <p:ph idx="1"/>
          </p:nvPr>
        </p:nvSpPr>
        <p:spPr>
          <a:xfrm>
            <a:off x="693539" y="1447801"/>
            <a:ext cx="7754539" cy="1447800"/>
          </a:xfrm>
        </p:spPr>
        <p:txBody>
          <a:bodyPr>
            <a:normAutofit/>
          </a:bodyPr>
          <a:lstStyle/>
          <a:p>
            <a:r>
              <a:rPr lang="en-US" altLang="zh-CN" dirty="0"/>
              <a:t>C</a:t>
            </a:r>
            <a:r>
              <a:rPr lang="en-US" altLang="zh-CN" baseline="-25000" dirty="0"/>
              <a:t>4</a:t>
            </a:r>
            <a:r>
              <a:rPr lang="en-US" altLang="zh-CN" dirty="0"/>
              <a:t>H</a:t>
            </a:r>
            <a:r>
              <a:rPr lang="en-US" altLang="zh-CN" baseline="-25000" dirty="0"/>
              <a:t>10</a:t>
            </a:r>
            <a:r>
              <a:rPr lang="en-US" altLang="zh-CN" dirty="0"/>
              <a:t> has two isomers, as shown before.</a:t>
            </a:r>
            <a:endParaRPr lang="en-US" altLang="zh-CN" dirty="0"/>
          </a:p>
          <a:p>
            <a:r>
              <a:rPr lang="en-US" altLang="zh-CN" dirty="0"/>
              <a:t>C</a:t>
            </a:r>
            <a:r>
              <a:rPr lang="en-US" altLang="zh-CN" baseline="-25000" dirty="0"/>
              <a:t>5</a:t>
            </a:r>
            <a:r>
              <a:rPr lang="en-US" altLang="zh-CN" dirty="0"/>
              <a:t>H</a:t>
            </a:r>
            <a:r>
              <a:rPr lang="en-US" altLang="zh-CN" baseline="-25000" dirty="0"/>
              <a:t>12</a:t>
            </a:r>
            <a:r>
              <a:rPr lang="en-US" altLang="zh-CN" dirty="0"/>
              <a:t> has 3 isomers.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72766" y="2667000"/>
            <a:ext cx="3607591" cy="1359235"/>
          </a:xfrm>
          <a:prstGeom prst="rect">
            <a:avLst/>
          </a:prstGeom>
        </p:spPr>
      </p:pic>
      <p:pic>
        <p:nvPicPr>
          <p:cNvPr id="5" name="图片 4"/>
          <p:cNvPicPr>
            <a:picLocks noChangeAspect="1"/>
          </p:cNvPicPr>
          <p:nvPr/>
        </p:nvPicPr>
        <p:blipFill>
          <a:blip r:embed="rId2">
            <a:lum bright="-20000" contrast="40000"/>
          </a:blip>
          <a:stretch>
            <a:fillRect/>
          </a:stretch>
        </p:blipFill>
        <p:spPr>
          <a:xfrm>
            <a:off x="655438" y="4134380"/>
            <a:ext cx="2997857" cy="2324672"/>
          </a:xfrm>
          <a:prstGeom prst="rect">
            <a:avLst/>
          </a:prstGeom>
        </p:spPr>
      </p:pic>
      <p:pic>
        <p:nvPicPr>
          <p:cNvPr id="6" name="图片 5"/>
          <p:cNvPicPr>
            <a:picLocks noChangeAspect="1"/>
          </p:cNvPicPr>
          <p:nvPr/>
        </p:nvPicPr>
        <p:blipFill>
          <a:blip r:embed="rId3">
            <a:lum bright="-20000" contrast="40000"/>
          </a:blip>
          <a:stretch>
            <a:fillRect/>
          </a:stretch>
        </p:blipFill>
        <p:spPr>
          <a:xfrm>
            <a:off x="5334000" y="2434676"/>
            <a:ext cx="2438934" cy="3315516"/>
          </a:xfrm>
          <a:prstGeom prst="rect">
            <a:avLst/>
          </a:prstGeom>
        </p:spPr>
      </p:pic>
      <p:pic>
        <p:nvPicPr>
          <p:cNvPr id="7" name="图片 6"/>
          <p:cNvPicPr>
            <a:picLocks noChangeAspect="1"/>
          </p:cNvPicPr>
          <p:nvPr/>
        </p:nvPicPr>
        <p:blipFill>
          <a:blip r:embed="rId4">
            <a:lum bright="-20000" contrast="40000"/>
          </a:blip>
          <a:stretch>
            <a:fillRect/>
          </a:stretch>
        </p:blipFill>
        <p:spPr>
          <a:xfrm>
            <a:off x="3880357" y="3200400"/>
            <a:ext cx="1170401" cy="457200"/>
          </a:xfrm>
          <a:prstGeom prst="rect">
            <a:avLst/>
          </a:prstGeom>
        </p:spPr>
      </p:pic>
      <p:pic>
        <p:nvPicPr>
          <p:cNvPr id="8" name="图片 7"/>
          <p:cNvPicPr>
            <a:picLocks noChangeAspect="1"/>
          </p:cNvPicPr>
          <p:nvPr/>
        </p:nvPicPr>
        <p:blipFill rotWithShape="1">
          <a:blip r:embed="rId5">
            <a:lum bright="-20000" contrast="40000"/>
          </a:blip>
          <a:srcRect l="16374" t="5116"/>
          <a:stretch>
            <a:fillRect/>
          </a:stretch>
        </p:blipFill>
        <p:spPr>
          <a:xfrm>
            <a:off x="2895600" y="5791200"/>
            <a:ext cx="1850716" cy="524976"/>
          </a:xfrm>
          <a:prstGeom prst="rect">
            <a:avLst/>
          </a:prstGeom>
        </p:spPr>
      </p:pic>
      <p:pic>
        <p:nvPicPr>
          <p:cNvPr id="9" name="图片 8"/>
          <p:cNvPicPr>
            <a:picLocks noChangeAspect="1"/>
          </p:cNvPicPr>
          <p:nvPr/>
        </p:nvPicPr>
        <p:blipFill rotWithShape="1">
          <a:blip r:embed="rId6">
            <a:lum bright="-20000" contrast="40000"/>
          </a:blip>
          <a:srcRect l="21150" t="5116" r="1"/>
          <a:stretch>
            <a:fillRect/>
          </a:stretch>
        </p:blipFill>
        <p:spPr>
          <a:xfrm>
            <a:off x="5678904" y="5750192"/>
            <a:ext cx="2235773" cy="524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8600"/>
            <a:ext cx="7754539" cy="5257801"/>
          </a:xfrm>
        </p:spPr>
        <p:txBody>
          <a:bodyPr>
            <a:normAutofit/>
          </a:bodyPr>
          <a:lstStyle/>
          <a:p>
            <a:r>
              <a:rPr lang="en-US" altLang="zh-CN" dirty="0"/>
              <a:t>C</a:t>
            </a:r>
            <a:r>
              <a:rPr lang="en-US" altLang="zh-CN" baseline="-25000" dirty="0"/>
              <a:t>6</a:t>
            </a:r>
            <a:r>
              <a:rPr lang="en-US" altLang="zh-CN" dirty="0"/>
              <a:t>H</a:t>
            </a:r>
            <a:r>
              <a:rPr lang="en-US" altLang="zh-CN" baseline="-25000" dirty="0"/>
              <a:t>14</a:t>
            </a:r>
            <a:r>
              <a:rPr lang="en-US" altLang="zh-CN" dirty="0"/>
              <a:t> has the following    Isomers.</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228600" y="838200"/>
            <a:ext cx="4014080" cy="1384641"/>
          </a:xfrm>
          <a:prstGeom prst="rect">
            <a:avLst/>
          </a:prstGeom>
        </p:spPr>
      </p:pic>
      <p:pic>
        <p:nvPicPr>
          <p:cNvPr id="6" name="图片 5"/>
          <p:cNvPicPr>
            <a:picLocks noChangeAspect="1"/>
          </p:cNvPicPr>
          <p:nvPr/>
        </p:nvPicPr>
        <p:blipFill>
          <a:blip r:embed="rId2">
            <a:lum bright="-20000" contrast="40000"/>
          </a:blip>
          <a:stretch>
            <a:fillRect/>
          </a:stretch>
        </p:blipFill>
        <p:spPr>
          <a:xfrm>
            <a:off x="5162993" y="685800"/>
            <a:ext cx="3404346" cy="2324672"/>
          </a:xfrm>
          <a:prstGeom prst="rect">
            <a:avLst/>
          </a:prstGeom>
        </p:spPr>
      </p:pic>
      <p:pic>
        <p:nvPicPr>
          <p:cNvPr id="8" name="图片 7"/>
          <p:cNvPicPr>
            <a:picLocks noChangeAspect="1"/>
          </p:cNvPicPr>
          <p:nvPr/>
        </p:nvPicPr>
        <p:blipFill>
          <a:blip r:embed="rId3">
            <a:lum bright="-20000" contrast="40000"/>
          </a:blip>
          <a:stretch>
            <a:fillRect/>
          </a:stretch>
        </p:blipFill>
        <p:spPr>
          <a:xfrm>
            <a:off x="3102285" y="3283157"/>
            <a:ext cx="3048668" cy="3417141"/>
          </a:xfrm>
          <a:prstGeom prst="rect">
            <a:avLst/>
          </a:prstGeom>
        </p:spPr>
      </p:pic>
      <p:pic>
        <p:nvPicPr>
          <p:cNvPr id="9" name="图片 8"/>
          <p:cNvPicPr>
            <a:picLocks noChangeAspect="1"/>
          </p:cNvPicPr>
          <p:nvPr/>
        </p:nvPicPr>
        <p:blipFill>
          <a:blip r:embed="rId4">
            <a:lum bright="-20000" contrast="40000"/>
          </a:blip>
          <a:stretch>
            <a:fillRect/>
          </a:stretch>
        </p:blipFill>
        <p:spPr>
          <a:xfrm>
            <a:off x="6150953" y="2997772"/>
            <a:ext cx="2947046" cy="3353626"/>
          </a:xfrm>
          <a:prstGeom prst="rect">
            <a:avLst/>
          </a:prstGeom>
        </p:spPr>
      </p:pic>
      <p:pic>
        <p:nvPicPr>
          <p:cNvPr id="7" name="图片 6"/>
          <p:cNvPicPr>
            <a:picLocks noChangeAspect="1"/>
          </p:cNvPicPr>
          <p:nvPr/>
        </p:nvPicPr>
        <p:blipFill>
          <a:blip r:embed="rId5">
            <a:lum bright="-20000" contrast="40000"/>
          </a:blip>
          <a:stretch>
            <a:fillRect/>
          </a:stretch>
        </p:blipFill>
        <p:spPr>
          <a:xfrm>
            <a:off x="193339" y="2362616"/>
            <a:ext cx="3505968" cy="2311969"/>
          </a:xfrm>
          <a:prstGeom prst="rect">
            <a:avLst/>
          </a:prstGeom>
        </p:spPr>
      </p:pic>
      <p:pic>
        <p:nvPicPr>
          <p:cNvPr id="10" name="图片 9"/>
          <p:cNvPicPr>
            <a:picLocks noChangeAspect="1"/>
          </p:cNvPicPr>
          <p:nvPr/>
        </p:nvPicPr>
        <p:blipFill>
          <a:blip r:embed="rId6">
            <a:lum bright="-20000" contrast="40000"/>
          </a:blip>
          <a:stretch>
            <a:fillRect/>
          </a:stretch>
        </p:blipFill>
        <p:spPr>
          <a:xfrm>
            <a:off x="3682332" y="1730852"/>
            <a:ext cx="975401" cy="396267"/>
          </a:xfrm>
          <a:prstGeom prst="rect">
            <a:avLst/>
          </a:prstGeom>
        </p:spPr>
      </p:pic>
      <p:pic>
        <p:nvPicPr>
          <p:cNvPr id="11" name="图片 10"/>
          <p:cNvPicPr>
            <a:picLocks noChangeAspect="1"/>
          </p:cNvPicPr>
          <p:nvPr/>
        </p:nvPicPr>
        <p:blipFill>
          <a:blip r:embed="rId7">
            <a:lum bright="-20000" contrast="40000"/>
          </a:blip>
          <a:stretch>
            <a:fillRect/>
          </a:stretch>
        </p:blipFill>
        <p:spPr>
          <a:xfrm>
            <a:off x="7168602" y="2260941"/>
            <a:ext cx="1903997" cy="302917"/>
          </a:xfrm>
          <a:prstGeom prst="rect">
            <a:avLst/>
          </a:prstGeom>
        </p:spPr>
      </p:pic>
      <p:pic>
        <p:nvPicPr>
          <p:cNvPr id="12" name="图片 11"/>
          <p:cNvPicPr>
            <a:picLocks noChangeAspect="1"/>
          </p:cNvPicPr>
          <p:nvPr/>
        </p:nvPicPr>
        <p:blipFill>
          <a:blip r:embed="rId8">
            <a:lum bright="-20000" contrast="40000"/>
          </a:blip>
          <a:stretch>
            <a:fillRect/>
          </a:stretch>
        </p:blipFill>
        <p:spPr>
          <a:xfrm>
            <a:off x="193339" y="4674584"/>
            <a:ext cx="1969384" cy="430815"/>
          </a:xfrm>
          <a:prstGeom prst="rect">
            <a:avLst/>
          </a:prstGeom>
        </p:spPr>
      </p:pic>
      <p:pic>
        <p:nvPicPr>
          <p:cNvPr id="13" name="图片 12"/>
          <p:cNvPicPr>
            <a:picLocks noChangeAspect="1"/>
          </p:cNvPicPr>
          <p:nvPr/>
        </p:nvPicPr>
        <p:blipFill>
          <a:blip r:embed="rId9">
            <a:lum bright="-20000" contrast="40000"/>
          </a:blip>
          <a:stretch>
            <a:fillRect/>
          </a:stretch>
        </p:blipFill>
        <p:spPr>
          <a:xfrm>
            <a:off x="1828800" y="6223259"/>
            <a:ext cx="2130920" cy="406569"/>
          </a:xfrm>
          <a:prstGeom prst="rect">
            <a:avLst/>
          </a:prstGeom>
        </p:spPr>
      </p:pic>
      <p:pic>
        <p:nvPicPr>
          <p:cNvPr id="14" name="图片 13"/>
          <p:cNvPicPr>
            <a:picLocks noChangeAspect="1"/>
          </p:cNvPicPr>
          <p:nvPr/>
        </p:nvPicPr>
        <p:blipFill>
          <a:blip r:embed="rId10">
            <a:lum bright="-20000" contrast="40000"/>
          </a:blip>
          <a:stretch>
            <a:fillRect/>
          </a:stretch>
        </p:blipFill>
        <p:spPr>
          <a:xfrm>
            <a:off x="5333999" y="3197221"/>
            <a:ext cx="2173805" cy="386147"/>
          </a:xfrm>
          <a:prstGeom prst="rect">
            <a:avLst/>
          </a:prstGeom>
        </p:spPr>
      </p:pic>
      <p:sp>
        <p:nvSpPr>
          <p:cNvPr id="15" name="文本框 14"/>
          <p:cNvSpPr txBox="1"/>
          <p:nvPr/>
        </p:nvSpPr>
        <p:spPr>
          <a:xfrm>
            <a:off x="3962400" y="304800"/>
            <a:ext cx="609600" cy="400110"/>
          </a:xfrm>
          <a:prstGeom prst="rect">
            <a:avLst/>
          </a:prstGeom>
          <a:noFill/>
        </p:spPr>
        <p:txBody>
          <a:bodyPr wrap="square" rtlCol="0">
            <a:spAutoFit/>
          </a:bodyPr>
          <a:lstStyle/>
          <a:p>
            <a:r>
              <a:rPr lang="en-US" altLang="zh-CN" sz="2000" b="1" dirty="0">
                <a:solidFill>
                  <a:srgbClr val="C00000"/>
                </a:solidFill>
              </a:rPr>
              <a:t>5</a:t>
            </a:r>
            <a:endParaRPr lang="zh-CN" altLang="en-US" sz="20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4100" y="197480"/>
            <a:ext cx="8145662" cy="640720"/>
          </a:xfrm>
        </p:spPr>
        <p:txBody>
          <a:bodyPr>
            <a:normAutofit/>
          </a:bodyPr>
          <a:lstStyle/>
          <a:p>
            <a:r>
              <a:rPr lang="en-GB" altLang="zh-CN" sz="3200" dirty="0"/>
              <a:t>Structural isomers in alkenes</a:t>
            </a:r>
            <a:endParaRPr lang="zh-CN" altLang="en-US" sz="3200" b="1" dirty="0">
              <a:solidFill>
                <a:srgbClr val="C00000"/>
              </a:solidFill>
            </a:endParaRPr>
          </a:p>
        </p:txBody>
      </p:sp>
      <p:sp>
        <p:nvSpPr>
          <p:cNvPr id="3" name="内容占位符 2"/>
          <p:cNvSpPr>
            <a:spLocks noGrp="1"/>
          </p:cNvSpPr>
          <p:nvPr>
            <p:ph idx="1"/>
          </p:nvPr>
        </p:nvSpPr>
        <p:spPr>
          <a:xfrm>
            <a:off x="693539" y="838200"/>
            <a:ext cx="7754539" cy="5867400"/>
          </a:xfrm>
        </p:spPr>
        <p:txBody>
          <a:bodyPr>
            <a:normAutofit fontScale="92500" lnSpcReduction="10000"/>
          </a:bodyPr>
          <a:lstStyle/>
          <a:p>
            <a:r>
              <a:rPr lang="en-US" altLang="zh-CN" dirty="0"/>
              <a:t>C</a:t>
            </a:r>
            <a:r>
              <a:rPr lang="en-US" altLang="zh-CN" baseline="-25000" dirty="0"/>
              <a:t>4</a:t>
            </a:r>
            <a:r>
              <a:rPr lang="en-US" altLang="zh-CN" dirty="0"/>
              <a:t>H</a:t>
            </a:r>
            <a:r>
              <a:rPr lang="en-US" altLang="zh-CN" baseline="-25000" dirty="0"/>
              <a:t>8</a:t>
            </a:r>
            <a:r>
              <a:rPr lang="en-US" altLang="zh-CN" dirty="0"/>
              <a:t> has 2 straight-chain isomers:</a:t>
            </a:r>
            <a:endParaRPr lang="en-US" altLang="zh-CN" dirty="0"/>
          </a:p>
          <a:p>
            <a:endParaRPr lang="en-US" altLang="zh-CN" dirty="0"/>
          </a:p>
          <a:p>
            <a:endParaRPr lang="en-US" altLang="zh-CN" dirty="0"/>
          </a:p>
          <a:p>
            <a:endParaRPr lang="en-US" altLang="zh-CN" dirty="0"/>
          </a:p>
          <a:p>
            <a:endParaRPr lang="en-US" altLang="zh-CN" dirty="0"/>
          </a:p>
          <a:p>
            <a:r>
              <a:rPr lang="en-US" altLang="zh-CN" dirty="0"/>
              <a:t>Note that the molecules are named using the smallest numbered carbon that is part </a:t>
            </a:r>
            <a:r>
              <a:rPr lang="en-GB" altLang="zh-CN" dirty="0"/>
              <a:t>of the double bond.</a:t>
            </a:r>
            <a:endParaRPr lang="en-US" altLang="zh-CN" dirty="0"/>
          </a:p>
          <a:p>
            <a:r>
              <a:rPr lang="en-US" altLang="zh-CN" dirty="0"/>
              <a:t>Branched isomers?</a:t>
            </a:r>
            <a:endParaRPr lang="en-US" altLang="zh-CN" dirty="0"/>
          </a:p>
          <a:p>
            <a:endParaRPr lang="en-US" altLang="zh-CN" dirty="0"/>
          </a:p>
          <a:p>
            <a:endParaRPr lang="en-US" altLang="zh-CN" dirty="0"/>
          </a:p>
          <a:p>
            <a:endParaRPr lang="en-US" altLang="zh-CN" dirty="0"/>
          </a:p>
          <a:p>
            <a:r>
              <a:rPr lang="en-US" altLang="zh-CN" dirty="0"/>
              <a:t>Methylpropene</a:t>
            </a:r>
            <a:endParaRPr lang="en-US" altLang="zh-CN" dirty="0"/>
          </a:p>
        </p:txBody>
      </p:sp>
      <p:pic>
        <p:nvPicPr>
          <p:cNvPr id="4" name="图片 3"/>
          <p:cNvPicPr>
            <a:picLocks noChangeAspect="1"/>
          </p:cNvPicPr>
          <p:nvPr/>
        </p:nvPicPr>
        <p:blipFill>
          <a:blip r:embed="rId1">
            <a:lum bright="-20000" contrast="40000"/>
          </a:blip>
          <a:stretch>
            <a:fillRect/>
          </a:stretch>
        </p:blipFill>
        <p:spPr>
          <a:xfrm>
            <a:off x="1106640" y="1345796"/>
            <a:ext cx="6351392" cy="1460860"/>
          </a:xfrm>
          <a:prstGeom prst="rect">
            <a:avLst/>
          </a:prstGeom>
        </p:spPr>
      </p:pic>
      <p:pic>
        <p:nvPicPr>
          <p:cNvPr id="5" name="图片 4"/>
          <p:cNvPicPr>
            <a:picLocks noChangeAspect="1"/>
          </p:cNvPicPr>
          <p:nvPr/>
        </p:nvPicPr>
        <p:blipFill>
          <a:blip r:embed="rId2">
            <a:lum bright="-20000" contrast="40000"/>
          </a:blip>
          <a:stretch>
            <a:fillRect/>
          </a:stretch>
        </p:blipFill>
        <p:spPr>
          <a:xfrm>
            <a:off x="1523999" y="2798967"/>
            <a:ext cx="5516673" cy="434750"/>
          </a:xfrm>
          <a:prstGeom prst="rect">
            <a:avLst/>
          </a:prstGeom>
        </p:spPr>
      </p:pic>
      <p:sp>
        <p:nvSpPr>
          <p:cNvPr id="7" name="文本框 6"/>
          <p:cNvSpPr txBox="1"/>
          <p:nvPr/>
        </p:nvSpPr>
        <p:spPr>
          <a:xfrm>
            <a:off x="3897417" y="4598576"/>
            <a:ext cx="4861520" cy="400110"/>
          </a:xfrm>
          <a:prstGeom prst="rect">
            <a:avLst/>
          </a:prstGeom>
          <a:noFill/>
        </p:spPr>
        <p:txBody>
          <a:bodyPr wrap="square" rtlCol="0">
            <a:spAutoFit/>
          </a:bodyPr>
          <a:lstStyle/>
          <a:p>
            <a:r>
              <a:rPr lang="en-US" altLang="zh-CN" sz="2000" dirty="0"/>
              <a:t>Why no number shown in the name at all?</a:t>
            </a:r>
            <a:endParaRPr lang="zh-CN" altLang="en-US" sz="2000" dirty="0"/>
          </a:p>
        </p:txBody>
      </p:sp>
      <p:sp>
        <p:nvSpPr>
          <p:cNvPr id="8" name="文本框 7"/>
          <p:cNvSpPr txBox="1"/>
          <p:nvPr/>
        </p:nvSpPr>
        <p:spPr>
          <a:xfrm>
            <a:off x="4114800" y="5251978"/>
            <a:ext cx="4861520" cy="400110"/>
          </a:xfrm>
          <a:prstGeom prst="rect">
            <a:avLst/>
          </a:prstGeom>
          <a:noFill/>
        </p:spPr>
        <p:txBody>
          <a:bodyPr wrap="square" rtlCol="0">
            <a:spAutoFit/>
          </a:bodyPr>
          <a:lstStyle/>
          <a:p>
            <a:r>
              <a:rPr lang="en-US" altLang="zh-CN" sz="2000" dirty="0"/>
              <a:t>What about C</a:t>
            </a:r>
            <a:r>
              <a:rPr lang="en-US" altLang="zh-CN" sz="2000" baseline="-25000" dirty="0"/>
              <a:t>5</a:t>
            </a:r>
            <a:r>
              <a:rPr lang="en-US" altLang="zh-CN" sz="2000" dirty="0"/>
              <a:t>H</a:t>
            </a:r>
            <a:r>
              <a:rPr lang="en-US" altLang="zh-CN" sz="2000" baseline="-25000" dirty="0"/>
              <a:t>10</a:t>
            </a:r>
            <a:r>
              <a:rPr lang="en-US" altLang="zh-CN" sz="2000" dirty="0"/>
              <a:t>, C</a:t>
            </a:r>
            <a:r>
              <a:rPr lang="en-US" altLang="zh-CN" sz="2000" baseline="-25000" dirty="0"/>
              <a:t>6</a:t>
            </a:r>
            <a:r>
              <a:rPr lang="en-US" altLang="zh-CN" sz="2000" dirty="0"/>
              <a:t>H</a:t>
            </a:r>
            <a:r>
              <a:rPr lang="en-US" altLang="zh-CN" sz="2000" baseline="-25000" dirty="0"/>
              <a:t>12</a:t>
            </a:r>
            <a:r>
              <a:rPr lang="en-US" altLang="zh-CN" sz="2000" dirty="0"/>
              <a:t>?</a:t>
            </a:r>
            <a:endParaRPr lang="zh-CN" altLang="en-US" sz="2000" dirty="0"/>
          </a:p>
        </p:txBody>
      </p:sp>
      <p:sp>
        <p:nvSpPr>
          <p:cNvPr id="6" name="文本框 5"/>
          <p:cNvSpPr txBox="1"/>
          <p:nvPr/>
        </p:nvSpPr>
        <p:spPr>
          <a:xfrm>
            <a:off x="-135255" y="421957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81000"/>
            <a:ext cx="7429500" cy="1271905"/>
          </a:xfrm>
        </p:spPr>
        <p:txBody>
          <a:bodyPr/>
          <a:lstStyle/>
          <a:p>
            <a:r>
              <a:rPr lang="en-US" altLang="zh-CN"/>
              <a:t>Draw and name all the structural isomers of C</a:t>
            </a:r>
            <a:r>
              <a:rPr lang="en-US" altLang="zh-CN" baseline="-25000"/>
              <a:t>4</a:t>
            </a:r>
            <a:r>
              <a:rPr lang="en-US" altLang="zh-CN"/>
              <a:t>H</a:t>
            </a:r>
            <a:r>
              <a:rPr lang="en-US" altLang="zh-CN" baseline="-25000"/>
              <a:t>10</a:t>
            </a:r>
            <a:r>
              <a:rPr lang="en-US" altLang="zh-CN"/>
              <a:t>O.</a:t>
            </a:r>
            <a:endParaRPr lang="en-US" altLang="zh-CN"/>
          </a:p>
          <a:p>
            <a:r>
              <a:rPr lang="en-US" altLang="zh-CN"/>
              <a:t>Draw all the structural isomers of C</a:t>
            </a:r>
            <a:r>
              <a:rPr lang="en-US" altLang="zh-CN" baseline="-25000"/>
              <a:t>4</a:t>
            </a:r>
            <a:r>
              <a:rPr lang="en-US" altLang="zh-CN"/>
              <a:t>H</a:t>
            </a:r>
            <a:r>
              <a:rPr lang="en-US" altLang="zh-CN" baseline="-25000"/>
              <a:t>8</a:t>
            </a:r>
            <a:r>
              <a:rPr lang="en-US" altLang="zh-CN"/>
              <a:t>O.</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76200" y="1676400"/>
            <a:ext cx="8940165" cy="1534795"/>
          </a:xfrm>
          <a:prstGeom prst="rect">
            <a:avLst/>
          </a:prstGeom>
        </p:spPr>
      </p:pic>
      <p:pic>
        <p:nvPicPr>
          <p:cNvPr id="2" name="图片 1"/>
          <p:cNvPicPr>
            <a:picLocks noChangeAspect="1"/>
          </p:cNvPicPr>
          <p:nvPr/>
        </p:nvPicPr>
        <p:blipFill>
          <a:blip r:embed="rId3"/>
          <a:stretch>
            <a:fillRect/>
          </a:stretch>
        </p:blipFill>
        <p:spPr>
          <a:xfrm>
            <a:off x="73660" y="3429000"/>
            <a:ext cx="8890635" cy="7289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228600"/>
            <a:ext cx="7429499" cy="1478570"/>
          </a:xfrm>
        </p:spPr>
        <p:txBody>
          <a:bodyPr>
            <a:normAutofit fontScale="90000"/>
          </a:bodyPr>
          <a:lstStyle/>
          <a:p>
            <a:r>
              <a:rPr lang="en-GB" altLang="zh-CN" dirty="0"/>
              <a:t>Formulas for organic compounds: empirical, molecular, structural, and Skeletal</a:t>
            </a:r>
            <a:endParaRPr lang="zh-CN" altLang="en-US" dirty="0"/>
          </a:p>
        </p:txBody>
      </p:sp>
      <p:sp>
        <p:nvSpPr>
          <p:cNvPr id="3" name="内容占位符 2"/>
          <p:cNvSpPr>
            <a:spLocks noGrp="1"/>
          </p:cNvSpPr>
          <p:nvPr>
            <p:ph idx="1"/>
          </p:nvPr>
        </p:nvSpPr>
        <p:spPr>
          <a:xfrm>
            <a:off x="533400" y="1707170"/>
            <a:ext cx="8077200" cy="4617430"/>
          </a:xfrm>
        </p:spPr>
        <p:txBody>
          <a:bodyPr>
            <a:noAutofit/>
          </a:bodyPr>
          <a:lstStyle/>
          <a:p>
            <a:r>
              <a:rPr lang="en-US" altLang="zh-CN" sz="2800" dirty="0"/>
              <a:t>The </a:t>
            </a:r>
            <a:r>
              <a:rPr lang="en-US" altLang="zh-CN" sz="2800" b="1" dirty="0">
                <a:solidFill>
                  <a:srgbClr val="C00000"/>
                </a:solidFill>
              </a:rPr>
              <a:t>empirical formula </a:t>
            </a:r>
            <a:r>
              <a:rPr lang="en-US" altLang="zh-CN" sz="2800" dirty="0"/>
              <a:t>of a compound is </a:t>
            </a:r>
            <a:r>
              <a:rPr lang="en-US" altLang="zh-CN" sz="2800" b="1" dirty="0">
                <a:solidFill>
                  <a:srgbClr val="C00000"/>
                </a:solidFill>
              </a:rPr>
              <a:t>the simplest whole number ratio of the atoms it contains</a:t>
            </a:r>
            <a:r>
              <a:rPr lang="en-US" altLang="zh-CN" sz="2800" dirty="0"/>
              <a:t>. </a:t>
            </a:r>
            <a:endParaRPr lang="en-US" altLang="zh-CN" sz="2800" dirty="0"/>
          </a:p>
          <a:p>
            <a:r>
              <a:rPr lang="en-US" altLang="zh-CN" sz="2800" dirty="0"/>
              <a:t>For example, the empirical formula of ethane, C</a:t>
            </a:r>
            <a:r>
              <a:rPr lang="en-US" altLang="zh-CN" sz="2800" baseline="-25000" dirty="0"/>
              <a:t>2</a:t>
            </a:r>
            <a:r>
              <a:rPr lang="en-US" altLang="zh-CN" sz="2800" dirty="0"/>
              <a:t>H</a:t>
            </a:r>
            <a:r>
              <a:rPr lang="en-US" altLang="zh-CN" sz="2800" baseline="-25000" dirty="0"/>
              <a:t>6</a:t>
            </a:r>
            <a:r>
              <a:rPr lang="en-US" altLang="zh-CN" sz="2800" dirty="0"/>
              <a:t>, is CH</a:t>
            </a:r>
            <a:r>
              <a:rPr lang="en-US" altLang="zh-CN" sz="2800" baseline="-25000" dirty="0"/>
              <a:t>3</a:t>
            </a:r>
            <a:r>
              <a:rPr lang="en-US" altLang="zh-CN" sz="2800" dirty="0"/>
              <a:t>. </a:t>
            </a:r>
            <a:endParaRPr lang="en-US" altLang="zh-CN" sz="2800" dirty="0"/>
          </a:p>
          <a:p>
            <a:r>
              <a:rPr lang="en-US" altLang="zh-CN" sz="2800" dirty="0"/>
              <a:t>This formula can be derived from percentage composition data obtained from combustion analysis. </a:t>
            </a:r>
            <a:endParaRPr lang="en-US" altLang="zh-CN" sz="2800" dirty="0"/>
          </a:p>
          <a:p>
            <a:r>
              <a:rPr lang="en-US" altLang="zh-CN" sz="2800" dirty="0"/>
              <a:t>It is of rather limited use on its own, as it does not tell us the actual number of atoms in the molecule.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696200" cy="1066800"/>
          </a:xfrm>
        </p:spPr>
        <p:txBody>
          <a:bodyPr>
            <a:normAutofit/>
          </a:bodyPr>
          <a:lstStyle/>
          <a:p>
            <a:r>
              <a:rPr lang="en-GB" altLang="zh-CN" sz="3200" b="1" dirty="0">
                <a:solidFill>
                  <a:srgbClr val="C00000"/>
                </a:solidFill>
              </a:rPr>
              <a:t>Trends in physical properties</a:t>
            </a:r>
            <a:endParaRPr lang="zh-CN" altLang="en-US" sz="3200" b="1" dirty="0">
              <a:solidFill>
                <a:srgbClr val="C00000"/>
              </a:solidFill>
            </a:endParaRPr>
          </a:p>
        </p:txBody>
      </p:sp>
      <p:sp>
        <p:nvSpPr>
          <p:cNvPr id="3" name="内容占位符 2"/>
          <p:cNvSpPr>
            <a:spLocks noGrp="1"/>
          </p:cNvSpPr>
          <p:nvPr>
            <p:ph idx="1"/>
          </p:nvPr>
        </p:nvSpPr>
        <p:spPr>
          <a:xfrm>
            <a:off x="457200" y="1066800"/>
            <a:ext cx="8450461" cy="5638800"/>
          </a:xfrm>
        </p:spPr>
        <p:txBody>
          <a:bodyPr>
            <a:normAutofit/>
          </a:bodyPr>
          <a:lstStyle/>
          <a:p>
            <a:r>
              <a:rPr lang="en-US" altLang="zh-CN" dirty="0"/>
              <a:t>We have seen that the structure of organic compounds can be thought of in two parts. </a:t>
            </a:r>
            <a:endParaRPr lang="en-US" altLang="zh-CN" dirty="0"/>
          </a:p>
          <a:p>
            <a:pPr lvl="1"/>
            <a:r>
              <a:rPr lang="en-US" altLang="zh-CN" sz="2400" dirty="0"/>
              <a:t>A </a:t>
            </a:r>
            <a:r>
              <a:rPr lang="en-US" altLang="zh-CN" sz="2400" b="1" dirty="0">
                <a:solidFill>
                  <a:srgbClr val="C00000"/>
                </a:solidFill>
              </a:rPr>
              <a:t>functional group</a:t>
            </a:r>
            <a:r>
              <a:rPr lang="en-US" altLang="zh-CN" sz="2400" dirty="0"/>
              <a:t>. This differs in identity in different homologous series. Both of these components influence the physical properties of a compound. </a:t>
            </a:r>
            <a:endParaRPr lang="en-US" altLang="zh-CN" sz="2400" dirty="0"/>
          </a:p>
          <a:p>
            <a:pPr lvl="1"/>
            <a:r>
              <a:rPr lang="en-US" altLang="zh-CN" sz="2400" dirty="0"/>
              <a:t>A framework consisting of carbon and hydrogen only, known as the </a:t>
            </a:r>
            <a:r>
              <a:rPr lang="en-US" altLang="zh-CN" sz="2400" b="1" dirty="0">
                <a:solidFill>
                  <a:srgbClr val="C00000"/>
                </a:solidFill>
              </a:rPr>
              <a:t>hydrocarbon skeleton</a:t>
            </a:r>
            <a:r>
              <a:rPr lang="en-US" altLang="zh-CN" sz="2400" dirty="0"/>
              <a:t>. This differs in size in different members of the same </a:t>
            </a:r>
            <a:r>
              <a:rPr lang="en-GB" altLang="zh-CN" sz="2400" dirty="0"/>
              <a:t>homologous series. </a:t>
            </a:r>
            <a:endParaRPr lang="en-GB" altLang="zh-CN" sz="2400" dirty="0"/>
          </a:p>
          <a:p>
            <a:r>
              <a:rPr lang="en-US" altLang="zh-CN" dirty="0"/>
              <a:t>Most of these properties were discussed in relation to intermolecular forces in Chapter 4, and a few additional points are made here.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533400"/>
            <a:ext cx="8069461" cy="6019800"/>
          </a:xfrm>
        </p:spPr>
        <p:txBody>
          <a:bodyPr>
            <a:normAutofit fontScale="92500"/>
          </a:bodyPr>
          <a:lstStyle/>
          <a:p>
            <a:r>
              <a:rPr lang="en-US" altLang="zh-CN" dirty="0"/>
              <a:t>The </a:t>
            </a:r>
            <a:r>
              <a:rPr lang="en-US" altLang="zh-CN" b="1" dirty="0">
                <a:solidFill>
                  <a:srgbClr val="C00000"/>
                </a:solidFill>
              </a:rPr>
              <a:t>increase in boiling point with carbon number </a:t>
            </a:r>
            <a:r>
              <a:rPr lang="en-US" altLang="zh-CN" dirty="0"/>
              <a:t>that we saw in the alkanes applies to other homologous series. </a:t>
            </a:r>
            <a:endParaRPr lang="en-US" altLang="zh-CN" dirty="0"/>
          </a:p>
          <a:p>
            <a:r>
              <a:rPr lang="en-US" altLang="zh-CN" dirty="0"/>
              <a:t>In general, </a:t>
            </a:r>
            <a:r>
              <a:rPr lang="en-US" altLang="zh-CN" b="1" dirty="0">
                <a:solidFill>
                  <a:srgbClr val="C00000"/>
                </a:solidFill>
              </a:rPr>
              <a:t>the lower members of a series are likely to be gases or liquids at room temperature, while the higher members are more likely to be solids</a:t>
            </a:r>
            <a:r>
              <a:rPr lang="en-US" altLang="zh-CN" dirty="0"/>
              <a:t>. </a:t>
            </a:r>
            <a:endParaRPr lang="en-US" altLang="zh-CN" dirty="0"/>
          </a:p>
          <a:p>
            <a:r>
              <a:rPr lang="en-US" altLang="zh-CN" dirty="0"/>
              <a:t>Branching of the hydrocarbon chain also has an effect on volatility as it influences the strength of the intermolecular forces. </a:t>
            </a:r>
            <a:endParaRPr lang="en-US" altLang="zh-CN" dirty="0"/>
          </a:p>
          <a:p>
            <a:r>
              <a:rPr lang="en-US" altLang="zh-CN" b="1" dirty="0">
                <a:solidFill>
                  <a:srgbClr val="C00000"/>
                </a:solidFill>
              </a:rPr>
              <a:t>Branched-chain isomers have less contact with each other than their straight-chain isomers, and so have weaker intermolecular forces and so lower boiling points</a:t>
            </a:r>
            <a:r>
              <a:rPr lang="en-US" altLang="zh-CN" dirty="0"/>
              <a:t>. </a:t>
            </a:r>
            <a:endParaRPr lang="en-US" altLang="zh-CN" dirty="0"/>
          </a:p>
          <a:p>
            <a:r>
              <a:rPr lang="en-US" altLang="zh-CN" dirty="0"/>
              <a:t>The straight-chain molecule butane has a higher boiling point (–0.5°C) than its branched-chain isomer, </a:t>
            </a:r>
            <a:r>
              <a:rPr lang="en-GB" altLang="zh-CN" dirty="0"/>
              <a:t>methylpropane (boiling point –11.7°C).</a:t>
            </a:r>
            <a:endParaRPr lang="en-GB"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3416643"/>
            <a:ext cx="8814854" cy="2220097"/>
          </a:xfrm>
          <a:prstGeom prst="rect">
            <a:avLst/>
          </a:prstGeom>
        </p:spPr>
      </p:pic>
      <p:sp>
        <p:nvSpPr>
          <p:cNvPr id="4" name="内容占位符 2"/>
          <p:cNvSpPr txBox="1"/>
          <p:nvPr/>
        </p:nvSpPr>
        <p:spPr>
          <a:xfrm>
            <a:off x="684649" y="1131570"/>
            <a:ext cx="8069461" cy="213360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r>
              <a:rPr lang="en-US" altLang="zh-CN" dirty="0"/>
              <a:t>Owing to their different polarities and resulting differences in intermolecular forces, functional groups have a significant effect on volatility. </a:t>
            </a:r>
            <a:endParaRPr lang="en-US" altLang="zh-CN" dirty="0"/>
          </a:p>
          <a:p>
            <a:pPr fontAlgn="auto">
              <a:spcAft>
                <a:spcPts val="0"/>
              </a:spcAft>
            </a:pPr>
            <a:r>
              <a:rPr lang="en-US" altLang="zh-CN" dirty="0"/>
              <a:t>This can be summarized as </a:t>
            </a:r>
            <a:r>
              <a:rPr lang="en-GB" altLang="zh-CN" dirty="0"/>
              <a:t>follows.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310515" y="2057400"/>
            <a:ext cx="8522970" cy="105473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Stereoisomerism (Higher Level)</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fontScale="92500"/>
          </a:bodyPr>
          <a:lstStyle/>
          <a:p>
            <a:r>
              <a:rPr lang="en-US" altLang="zh-CN" dirty="0"/>
              <a:t>We saw that these have atoms attached in different orders and so are fundamentally different compounds from each other. </a:t>
            </a:r>
            <a:endParaRPr lang="en-US" altLang="zh-CN" dirty="0"/>
          </a:p>
          <a:p>
            <a:r>
              <a:rPr lang="en-US" altLang="zh-CN" b="1" dirty="0">
                <a:solidFill>
                  <a:srgbClr val="C00000"/>
                </a:solidFill>
              </a:rPr>
              <a:t>Structural isomers may have differences in the amounts of branching in their chains, or in the positions or the nature of functional groups</a:t>
            </a:r>
            <a:r>
              <a:rPr lang="en-US" altLang="zh-CN" dirty="0"/>
              <a:t>.</a:t>
            </a:r>
            <a:endParaRPr lang="en-US" altLang="zh-CN" dirty="0"/>
          </a:p>
          <a:p>
            <a:r>
              <a:rPr lang="en-US" altLang="zh-CN" dirty="0"/>
              <a:t>Another type of isomerism, known as </a:t>
            </a:r>
            <a:r>
              <a:rPr lang="en-US" altLang="zh-CN" b="1" dirty="0">
                <a:solidFill>
                  <a:srgbClr val="C00000"/>
                </a:solidFill>
              </a:rPr>
              <a:t>stereoisomerism, has molecules with atoms attached in the same order, but which differ from each other in their spatial or three-dimensional arrangement</a:t>
            </a:r>
            <a:r>
              <a:rPr lang="en-US" altLang="zh-CN" dirty="0"/>
              <a:t>. </a:t>
            </a:r>
            <a:endParaRPr lang="en-US" altLang="zh-CN" dirty="0"/>
          </a:p>
          <a:p>
            <a:r>
              <a:rPr lang="en-US" altLang="zh-CN" dirty="0"/>
              <a:t>Whereas structural isomers can be represented relatively easily in two dimensions on paper, the study of stereoisomerism requires three-dimensional representation.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3053" y="151593"/>
            <a:ext cx="8637893" cy="6554813"/>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Conformational Isomers</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a:bodyPr>
          <a:lstStyle/>
          <a:p>
            <a:r>
              <a:rPr lang="en-US" altLang="zh-CN" dirty="0"/>
              <a:t>Stereoisomerism can be further broken down into different types.</a:t>
            </a:r>
            <a:endParaRPr lang="en-US" altLang="zh-CN" dirty="0"/>
          </a:p>
          <a:p>
            <a:r>
              <a:rPr lang="en-US" altLang="zh-CN" b="1" dirty="0">
                <a:solidFill>
                  <a:srgbClr val="C00000"/>
                </a:solidFill>
              </a:rPr>
              <a:t>Conformational isomers usually spontaneously interconvert by rotation, and so in most cases cannot be isolated separately</a:t>
            </a:r>
            <a:r>
              <a:rPr lang="en-US" altLang="zh-CN" dirty="0"/>
              <a:t>. </a:t>
            </a:r>
            <a:endParaRPr lang="en-US" altLang="zh-CN" dirty="0"/>
          </a:p>
          <a:p>
            <a:r>
              <a:rPr lang="en-US" altLang="zh-CN" b="1" dirty="0">
                <a:solidFill>
                  <a:srgbClr val="C00000"/>
                </a:solidFill>
              </a:rPr>
              <a:t>Some conformers of a compound, though, may be more stable than others, and so are favored</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14400" y="990600"/>
            <a:ext cx="7367614" cy="430636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3288"/>
          <a:stretch>
            <a:fillRect/>
          </a:stretch>
        </p:blipFill>
        <p:spPr>
          <a:xfrm>
            <a:off x="152400" y="914400"/>
            <a:ext cx="8686800" cy="4821722"/>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405487" y="761343"/>
            <a:ext cx="8333026" cy="5335313"/>
          </a:xfrm>
          <a:prstGeom prst="rect">
            <a:avLst/>
          </a:prstGeom>
        </p:spPr>
      </p:pic>
    </p:spTree>
  </p:cSld>
  <p:clrMapOvr>
    <a:masterClrMapping/>
  </p:clrMapOvr>
</p:sld>
</file>

<file path=ppt/tags/tag1.xml><?xml version="1.0" encoding="utf-8"?>
<p:tagLst xmlns:p="http://schemas.openxmlformats.org/presentationml/2006/main">
  <p:tag name="REFSHAPE" val="202495132"/>
  <p:tag name="KSO_WM_UNIT_PLACING_PICTURE_USER_VIEWPORT" val="{&quot;height&quot;:8180,&quot;width&quot;:1175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b52c3b9c-c55b-43ed-bb92-29a86f4fe0a6"/>
  <p:tag name="COMMONDATA" val="eyJoZGlkIjoiZDY0NzJhMjVlNjIxMjNiNmIyMGM0ZjAyZTVmMGU4NW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REFSHAPE" val="677884004"/>
  <p:tag name="KSO_WM_UNIT_PLACING_PICTURE_USER_VIEWPORT" val="{&quot;height&quot;:6120,&quot;width&quot;:10416}"/>
</p:tagLst>
</file>

<file path=ppt/tags/tag4.xml><?xml version="1.0" encoding="utf-8"?>
<p:tagLst xmlns:p="http://schemas.openxmlformats.org/presentationml/2006/main">
  <p:tag name="REFSHAPE" val="202495132"/>
  <p:tag name="KSO_WM_UNIT_PLACING_PICTURE_USER_VIEWPORT" val="{&quot;height&quot;:8180,&quot;width&quot;:11755}"/>
</p:tagLst>
</file>

<file path=ppt/tags/tag5.xml><?xml version="1.0" encoding="utf-8"?>
<p:tagLst xmlns:p="http://schemas.openxmlformats.org/presentationml/2006/main">
  <p:tag name="REFSHAPE" val="677884004"/>
  <p:tag name="KSO_WM_UNIT_PLACING_PICTURE_USER_VIEWPORT" val="{&quot;height&quot;:6120,&quot;width&quot;:10416}"/>
</p:tagLst>
</file>

<file path=ppt/tags/tag6.xml><?xml version="1.0" encoding="utf-8"?>
<p:tagLst xmlns:p="http://schemas.openxmlformats.org/presentationml/2006/main">
  <p:tag name="KSO_WM_UNIT_PLACING_PICTURE_USER_VIEWPORT" val="{&quot;height&quot;:9300,&quot;width&quot;:12504}"/>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电路</Template>
  <TotalTime>0</TotalTime>
  <Words>31036</Words>
  <Application>WPS 演示</Application>
  <PresentationFormat>全屏显示(4:3)</PresentationFormat>
  <Paragraphs>536</Paragraphs>
  <Slides>137</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137</vt:i4>
      </vt:variant>
    </vt:vector>
  </HeadingPairs>
  <TitlesOfParts>
    <vt:vector size="147" baseType="lpstr">
      <vt:lpstr>Arial</vt:lpstr>
      <vt:lpstr>宋体</vt:lpstr>
      <vt:lpstr>Wingdings</vt:lpstr>
      <vt:lpstr>Tahoma</vt:lpstr>
      <vt:lpstr>Calibri</vt:lpstr>
      <vt:lpstr>Trebuchet MS</vt:lpstr>
      <vt:lpstr>Times New Roman</vt:lpstr>
      <vt:lpstr>微软雅黑</vt:lpstr>
      <vt:lpstr>Arial Unicode MS</vt:lpstr>
      <vt:lpstr>电路</vt:lpstr>
      <vt:lpstr>Chapter 13   Classification of Organic compounds</vt:lpstr>
      <vt:lpstr>13.1 Fundametals of organic compounds</vt:lpstr>
      <vt:lpstr>PowerPoint 演示文稿</vt:lpstr>
      <vt:lpstr>PowerPoint 演示文稿</vt:lpstr>
      <vt:lpstr>What is organic chemistry?</vt:lpstr>
      <vt:lpstr>Definition of organic compounds</vt:lpstr>
      <vt:lpstr>Why Carbon?</vt:lpstr>
      <vt:lpstr>PowerPoint 演示文稿</vt:lpstr>
      <vt:lpstr>Formulas for organic compounds: empirical, molecular, structural, and Skeletal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degree of unsaturation / IHD</vt:lpstr>
      <vt:lpstr>PowerPoint 演示文稿</vt:lpstr>
      <vt:lpstr>PowerPoint 演示文稿</vt:lpstr>
      <vt:lpstr>PowerPoint 演示文稿</vt:lpstr>
      <vt:lpstr>PowerPoint 演示文稿</vt:lpstr>
      <vt:lpstr>General equation for calculating IHD</vt:lpstr>
      <vt:lpstr>PowerPoint 演示文稿</vt:lpstr>
      <vt:lpstr>PowerPoint 演示文稿</vt:lpstr>
      <vt:lpstr>PowerPoint 演示文稿</vt:lpstr>
      <vt:lpstr>PowerPoint 演示文稿</vt:lpstr>
      <vt:lpstr>Homologous Series</vt:lpstr>
      <vt:lpstr>Successive members of a homologous series differ by a -CH2- group</vt:lpstr>
      <vt:lpstr>PowerPoint 演示文稿</vt:lpstr>
      <vt:lpstr>Members of a homologous series can be represented by the same general formula</vt:lpstr>
      <vt:lpstr>PowerPoint 演示文稿</vt:lpstr>
      <vt:lpstr>Members of a homologous series show a gradation in physical properties</vt:lpstr>
      <vt:lpstr>PowerPoint 演示文稿</vt:lpstr>
      <vt:lpstr>Members of a homologous series show similar chemical properties</vt:lpstr>
      <vt:lpstr>PowerPoint 演示文稿</vt:lpstr>
      <vt:lpstr>PowerPoint 演示文稿</vt:lpstr>
      <vt:lpstr>Arenes</vt:lpstr>
      <vt:lpstr>Primary, secondary, and tertiary compounds</vt:lpstr>
      <vt:lpstr>PowerPoint 演示文稿</vt:lpstr>
      <vt:lpstr>PowerPoint 演示文稿</vt:lpstr>
      <vt:lpstr>PowerPoint 演示文稿</vt:lpstr>
      <vt:lpstr>PowerPoint 演示文稿</vt:lpstr>
      <vt:lpstr>13.2 Nomenclature of organic compounds</vt:lpstr>
      <vt:lpstr>Nomenclature for organic compounds: the IUPAC system</vt:lpstr>
      <vt:lpstr>PowerPoint 演示文稿</vt:lpstr>
      <vt:lpstr>Naming Strategy</vt:lpstr>
      <vt:lpstr>PowerPoint 演示文稿</vt:lpstr>
      <vt:lpstr>PowerPoint 演示文稿</vt:lpstr>
      <vt:lpstr>Rule 1: Identify the functional group(s)</vt:lpstr>
      <vt:lpstr>PowerPoint 演示文稿</vt:lpstr>
      <vt:lpstr>PowerPoint 演示文稿</vt:lpstr>
      <vt:lpstr>Functional Group Priority Series (not required)</vt:lpstr>
      <vt:lpstr>Rule 2: Identify the longest carbon chain with functional group(s) (if applicable)</vt:lpstr>
      <vt:lpstr>PowerPoint 演示文稿</vt:lpstr>
      <vt:lpstr>PowerPoint 演示文稿</vt:lpstr>
      <vt:lpstr>PowerPoint 演示文稿</vt:lpstr>
      <vt:lpstr>Rule 3: Identify the side chains or substituent groups</vt:lpstr>
      <vt:lpstr>PowerPoint 演示文稿</vt:lpstr>
      <vt:lpstr>PowerPoint 演示文稿</vt:lpstr>
      <vt:lpstr>Rule 4: Number the carbon chain making sure lower number is given to the main functional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13.3 Isomers</vt:lpstr>
      <vt:lpstr>isomers</vt:lpstr>
      <vt:lpstr>PowerPoint 演示文稿</vt:lpstr>
      <vt:lpstr>Structural isomers</vt:lpstr>
      <vt:lpstr>Positional isomers</vt:lpstr>
      <vt:lpstr>Hydrocarbon chain isomers</vt:lpstr>
      <vt:lpstr>Functional group isomers</vt:lpstr>
      <vt:lpstr>PowerPoint 演示文稿</vt:lpstr>
      <vt:lpstr>PowerPoint 演示文稿</vt:lpstr>
      <vt:lpstr>PowerPoint 演示文稿</vt:lpstr>
      <vt:lpstr>PowerPoint 演示文稿</vt:lpstr>
      <vt:lpstr>Structural isomers in alkanes</vt:lpstr>
      <vt:lpstr>PowerPoint 演示文稿</vt:lpstr>
      <vt:lpstr>Structural isomers in alkenes</vt:lpstr>
      <vt:lpstr>PowerPoint 演示文稿</vt:lpstr>
      <vt:lpstr>Trends in physical properties</vt:lpstr>
      <vt:lpstr>PowerPoint 演示文稿</vt:lpstr>
      <vt:lpstr>PowerPoint 演示文稿</vt:lpstr>
      <vt:lpstr>PowerPoint 演示文稿</vt:lpstr>
      <vt:lpstr>Stereoisomerism (Higher Level)</vt:lpstr>
      <vt:lpstr>PowerPoint 演示文稿</vt:lpstr>
      <vt:lpstr>Conformational Isomers</vt:lpstr>
      <vt:lpstr>PowerPoint 演示文稿</vt:lpstr>
      <vt:lpstr>PowerPoint 演示文稿</vt:lpstr>
      <vt:lpstr>PowerPoint 演示文稿</vt:lpstr>
      <vt:lpstr>PowerPoint 演示文稿</vt:lpstr>
      <vt:lpstr>Configurational isomers </vt:lpstr>
      <vt:lpstr>cis–trans and Z/E isomers</vt:lpstr>
      <vt:lpstr>PowerPoint 演示文稿</vt:lpstr>
      <vt:lpstr>Cis-Trans Isomers</vt:lpstr>
      <vt:lpstr>PowerPoint 演示文稿</vt:lpstr>
      <vt:lpstr>PowerPoint 演示文稿</vt:lpstr>
      <vt:lpstr>PowerPoint 演示文稿</vt:lpstr>
      <vt:lpstr>PowerPoint 演示文稿</vt:lpstr>
      <vt:lpstr>PowerPoint 演示文稿</vt:lpstr>
      <vt:lpstr>z/e isomerism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Optical isomers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Properties of enantiomers</vt:lpstr>
      <vt:lpstr>1. Optical activity</vt:lpstr>
      <vt:lpstr>PowerPoint 演示文稿</vt:lpstr>
      <vt:lpstr>PowerPoint 演示文稿</vt:lpstr>
      <vt:lpstr>PowerPoint 演示文稿</vt:lpstr>
      <vt:lpstr>PowerPoint 演示文稿</vt:lpstr>
      <vt:lpstr>PowerPoint 演示文稿</vt:lpstr>
      <vt:lpstr>Calculation of rotation (not required)</vt:lpstr>
      <vt:lpstr>2. Reactivity with other chiral molecules</vt:lpstr>
      <vt:lpstr>PowerPoint 演示文稿</vt:lpstr>
      <vt:lpstr>PowerPoint 演示文稿</vt:lpstr>
      <vt:lpstr>PowerPoint 演示文稿</vt:lpstr>
    </vt:vector>
  </TitlesOfParts>
  <Company>ph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Chemistry</dc:title>
  <dc:creator>ph</dc:creator>
  <cp:lastModifiedBy>Wilt</cp:lastModifiedBy>
  <cp:revision>285</cp:revision>
  <dcterms:created xsi:type="dcterms:W3CDTF">2011-09-01T23:35:00Z</dcterms:created>
  <dcterms:modified xsi:type="dcterms:W3CDTF">2023-08-28T12:23:34Z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1A7E55EC2680419F9899BB99E9AB7E8C</vt:lpwstr>
  </property>
</Properties>
</file>